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Override PartName="/ppt/media/media2.mp4" ContentType="video/unknown"/>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jpeg"/><Relationship Id="rId5" Type="http://schemas.openxmlformats.org/officeDocument/2006/relationships/video" Target="../media/media2.mp4"/><Relationship Id="rId6" Type="http://schemas.microsoft.com/office/2007/relationships/media" Target="../media/media2.mp4"/><Relationship Id="rId7" Type="http://schemas.openxmlformats.org/officeDocument/2006/relationships/image" Target="../media/image2.jpeg"/><Relationship Id="rId8"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4" name="Picture 2" descr="Picture 2"/>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68581"/>
            <a:ext cx="18288000" cy="10355582"/>
          </a:xfrm>
          <a:prstGeom prst="rect">
            <a:avLst/>
          </a:prstGeom>
          <a:ln w="12700">
            <a:miter lim="400000"/>
          </a:ln>
        </p:spPr>
      </p:pic>
      <p:sp>
        <p:nvSpPr>
          <p:cNvPr id="95" name="TextBox 3"/>
          <p:cNvSpPr txBox="1"/>
          <p:nvPr/>
        </p:nvSpPr>
        <p:spPr>
          <a:xfrm>
            <a:off x="1028700" y="1809483"/>
            <a:ext cx="8248799" cy="25751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ts val="10000"/>
              </a:lnSpc>
              <a:defRPr sz="9900">
                <a:latin typeface="Breul Grotesk"/>
                <a:ea typeface="Breul Grotesk"/>
                <a:cs typeface="Breul Grotesk"/>
                <a:sym typeface="Breul Grotesk"/>
              </a:defRPr>
            </a:pPr>
            <a:r>
              <a:t>Computational</a:t>
            </a:r>
          </a:p>
          <a:p>
            <a:pPr algn="just">
              <a:lnSpc>
                <a:spcPts val="10000"/>
              </a:lnSpc>
              <a:defRPr sz="9900">
                <a:latin typeface="Breul Grotesk"/>
                <a:ea typeface="Breul Grotesk"/>
                <a:cs typeface="Breul Grotesk"/>
                <a:sym typeface="Breul Grotesk"/>
              </a:defRPr>
            </a:pPr>
            <a:r>
              <a:t>Photography</a:t>
            </a:r>
          </a:p>
        </p:txBody>
      </p:sp>
      <p:sp>
        <p:nvSpPr>
          <p:cNvPr id="96" name="TextBox 4"/>
          <p:cNvSpPr txBox="1"/>
          <p:nvPr/>
        </p:nvSpPr>
        <p:spPr>
          <a:xfrm>
            <a:off x="1047749" y="4464050"/>
            <a:ext cx="4800383" cy="11708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4700"/>
              </a:lnSpc>
              <a:defRPr sz="3300">
                <a:solidFill>
                  <a:srgbClr val="545454"/>
                </a:solidFill>
                <a:latin typeface="Breul Grotesk"/>
                <a:ea typeface="Breul Grotesk"/>
                <a:cs typeface="Breul Grotesk"/>
                <a:sym typeface="Breul Grotesk"/>
              </a:defRPr>
            </a:pPr>
            <a:r>
              <a:t>PRESENTED BY </a:t>
            </a:r>
            <a:r>
              <a:rPr>
                <a:latin typeface="Breul Grotesk Bold"/>
                <a:ea typeface="Breul Grotesk Bold"/>
                <a:cs typeface="Breul Grotesk Bold"/>
                <a:sym typeface="Breul Grotesk Bold"/>
              </a:rPr>
              <a:t>ANKIT RAI</a:t>
            </a:r>
          </a:p>
        </p:txBody>
      </p:sp>
      <p:sp>
        <p:nvSpPr>
          <p:cNvPr id="97" name="TextBox 5"/>
          <p:cNvSpPr txBox="1"/>
          <p:nvPr/>
        </p:nvSpPr>
        <p:spPr>
          <a:xfrm>
            <a:off x="1028699" y="4982528"/>
            <a:ext cx="4434877" cy="11708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4700"/>
              </a:lnSpc>
              <a:defRPr sz="3300">
                <a:solidFill>
                  <a:srgbClr val="545454"/>
                </a:solidFill>
                <a:latin typeface="Breul Grotesk"/>
                <a:ea typeface="Breul Grotesk"/>
                <a:cs typeface="Breul Grotesk"/>
                <a:sym typeface="Breul Grotesk"/>
              </a:defRPr>
            </a:pPr>
            <a:r>
              <a:t>Roll No. </a:t>
            </a:r>
            <a:r>
              <a:rPr>
                <a:latin typeface="Breul Grotesk Bold"/>
                <a:ea typeface="Breul Grotesk Bold"/>
                <a:cs typeface="Breul Grotesk Bold"/>
                <a:sym typeface="Breul Grotesk Bold"/>
              </a:rPr>
              <a:t>2110013155011</a:t>
            </a:r>
          </a:p>
        </p:txBody>
      </p:sp>
      <p:sp>
        <p:nvSpPr>
          <p:cNvPr id="98" name="TextBox 6"/>
          <p:cNvSpPr txBox="1"/>
          <p:nvPr/>
        </p:nvSpPr>
        <p:spPr>
          <a:xfrm>
            <a:off x="11124054" y="7640711"/>
            <a:ext cx="3793395" cy="11708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700"/>
              </a:lnSpc>
              <a:defRPr sz="3300">
                <a:solidFill>
                  <a:srgbClr val="545454"/>
                </a:solidFill>
                <a:latin typeface="Breul Grotesk"/>
                <a:ea typeface="Breul Grotesk"/>
                <a:cs typeface="Breul Grotesk"/>
                <a:sym typeface="Breul Grotesk"/>
              </a:defRPr>
            </a:lvl1pPr>
          </a:lstStyle>
          <a:p>
            <a:pPr/>
            <a:r>
              <a:t>ESTEEMED PANEL :-</a:t>
            </a:r>
          </a:p>
        </p:txBody>
      </p:sp>
      <p:sp>
        <p:nvSpPr>
          <p:cNvPr id="99" name="TextBox 7"/>
          <p:cNvSpPr txBox="1"/>
          <p:nvPr/>
        </p:nvSpPr>
        <p:spPr>
          <a:xfrm>
            <a:off x="11354544" y="8334692"/>
            <a:ext cx="5705440" cy="17284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700"/>
              </a:lnSpc>
              <a:defRPr spc="23" sz="3300">
                <a:solidFill>
                  <a:srgbClr val="545454"/>
                </a:solidFill>
                <a:latin typeface="Breul Grotesk Bold"/>
                <a:ea typeface="Breul Grotesk Bold"/>
                <a:cs typeface="Breul Grotesk Bold"/>
                <a:sym typeface="Breul Grotesk Bold"/>
              </a:defRPr>
            </a:pPr>
            <a:r>
              <a:t>ER. PREM SANKAR YADAV</a:t>
            </a:r>
          </a:p>
          <a:p>
            <a:pPr>
              <a:lnSpc>
                <a:spcPts val="4700"/>
              </a:lnSpc>
              <a:defRPr spc="23" sz="3300">
                <a:solidFill>
                  <a:srgbClr val="545454"/>
                </a:solidFill>
                <a:latin typeface="Breul Grotesk Bold"/>
                <a:ea typeface="Breul Grotesk Bold"/>
                <a:cs typeface="Breul Grotesk Bold"/>
                <a:sym typeface="Breul Grotesk Bold"/>
              </a:defRPr>
            </a:pPr>
            <a:r>
              <a:t>Er. Himanshu kr. Shukla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000" fill="hold"/>
                                        <p:tgtEl>
                                          <p:spTgt spid="9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4"/>
                </p:tgtEl>
              </p:cMediaNode>
            </p:video>
            <p:seq concurrent="1" prevAc="none" nextAc="seek">
              <p:cTn id="8" evtFilter="cancelBubble" nodeType="interactiveSeq" restart="whenNotActive" fill="hold">
                <p:stCondLst>
                  <p:cond delay="0" evt="onClick">
                    <p:tgtEl>
                      <p:spTgt spid="9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94"/>
                                        </p:tgtEl>
                                      </p:cBhvr>
                                    </p:cmd>
                                  </p:childTnLst>
                                </p:cTn>
                              </p:par>
                            </p:childTnLst>
                          </p:cTn>
                        </p:par>
                      </p:childTnLst>
                    </p:cTn>
                  </p:par>
                </p:childTnLst>
              </p:cTn>
              <p:nextCondLst>
                <p:cond delay="0" evt="onClick">
                  <p:tgtEl>
                    <p:spTgt spid="9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Freeform 2"/>
          <p:cNvSpPr/>
          <p:nvPr/>
        </p:nvSpPr>
        <p:spPr>
          <a:xfrm>
            <a:off x="0" y="0"/>
            <a:ext cx="18288000" cy="10301603"/>
          </a:xfrm>
          <a:prstGeom prst="rect">
            <a:avLst/>
          </a:prstGeom>
          <a:blipFill>
            <a:blip r:embed="rId2"/>
            <a:stretch>
              <a:fillRect/>
            </a:stretch>
          </a:blipFill>
          <a:ln w="12700">
            <a:miter lim="400000"/>
          </a:ln>
        </p:spPr>
        <p:txBody>
          <a:bodyPr lIns="45719" rIns="45719"/>
          <a:lstStyle/>
          <a:p>
            <a:pPr/>
          </a:p>
        </p:txBody>
      </p:sp>
      <p:sp>
        <p:nvSpPr>
          <p:cNvPr id="175" name="Freeform 3"/>
          <p:cNvSpPr/>
          <p:nvPr/>
        </p:nvSpPr>
        <p:spPr>
          <a:xfrm>
            <a:off x="1374300" y="308673"/>
            <a:ext cx="6536875" cy="9684257"/>
          </a:xfrm>
          <a:prstGeom prst="rect">
            <a:avLst/>
          </a:prstGeom>
          <a:blipFill>
            <a:blip r:embed="rId3"/>
            <a:stretch>
              <a:fillRect/>
            </a:stretch>
          </a:blipFill>
          <a:ln w="12700">
            <a:miter lim="400000"/>
          </a:ln>
        </p:spPr>
        <p:txBody>
          <a:bodyPr lIns="45719" rIns="45719"/>
          <a:lstStyle/>
          <a:p>
            <a:pPr/>
          </a:p>
        </p:txBody>
      </p:sp>
      <p:sp>
        <p:nvSpPr>
          <p:cNvPr id="176" name="Freeform 5"/>
          <p:cNvSpPr/>
          <p:nvPr/>
        </p:nvSpPr>
        <p:spPr>
          <a:xfrm>
            <a:off x="2772349" y="3204587"/>
            <a:ext cx="17508925" cy="41777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 y="0"/>
                </a:moveTo>
                <a:lnTo>
                  <a:pt x="21494" y="0"/>
                </a:lnTo>
                <a:cubicBezTo>
                  <a:pt x="21522" y="0"/>
                  <a:pt x="21549" y="47"/>
                  <a:pt x="21569" y="130"/>
                </a:cubicBezTo>
                <a:cubicBezTo>
                  <a:pt x="21589" y="213"/>
                  <a:pt x="21600" y="325"/>
                  <a:pt x="21600" y="443"/>
                </a:cubicBezTo>
                <a:lnTo>
                  <a:pt x="21600" y="21157"/>
                </a:lnTo>
                <a:cubicBezTo>
                  <a:pt x="21600" y="21275"/>
                  <a:pt x="21589" y="21387"/>
                  <a:pt x="21569" y="21470"/>
                </a:cubicBezTo>
                <a:cubicBezTo>
                  <a:pt x="21549" y="21553"/>
                  <a:pt x="21522" y="21600"/>
                  <a:pt x="21494" y="21600"/>
                </a:cubicBezTo>
                <a:lnTo>
                  <a:pt x="106" y="21600"/>
                </a:lnTo>
                <a:cubicBezTo>
                  <a:pt x="78" y="21600"/>
                  <a:pt x="51" y="21553"/>
                  <a:pt x="31" y="21470"/>
                </a:cubicBezTo>
                <a:cubicBezTo>
                  <a:pt x="11" y="21387"/>
                  <a:pt x="0" y="21275"/>
                  <a:pt x="0" y="21157"/>
                </a:cubicBezTo>
                <a:lnTo>
                  <a:pt x="0" y="443"/>
                </a:lnTo>
                <a:cubicBezTo>
                  <a:pt x="0" y="325"/>
                  <a:pt x="11" y="213"/>
                  <a:pt x="31" y="130"/>
                </a:cubicBezTo>
                <a:cubicBezTo>
                  <a:pt x="51" y="47"/>
                  <a:pt x="78" y="0"/>
                  <a:pt x="106" y="0"/>
                </a:cubicBezTo>
                <a:close/>
              </a:path>
            </a:pathLst>
          </a:custGeom>
          <a:solidFill>
            <a:srgbClr val="FFFFFF"/>
          </a:solidFill>
          <a:ln w="12700">
            <a:miter lim="400000"/>
          </a:ln>
        </p:spPr>
        <p:txBody>
          <a:bodyPr lIns="45719" rIns="45719"/>
          <a:lstStyle/>
          <a:p>
            <a:pPr/>
          </a:p>
        </p:txBody>
      </p:sp>
      <p:sp>
        <p:nvSpPr>
          <p:cNvPr id="177" name="TextBox 7"/>
          <p:cNvSpPr txBox="1"/>
          <p:nvPr/>
        </p:nvSpPr>
        <p:spPr>
          <a:xfrm>
            <a:off x="4040673" y="5108905"/>
            <a:ext cx="13750522" cy="83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6800"/>
              </a:lnSpc>
              <a:defRPr sz="4900">
                <a:solidFill>
                  <a:srgbClr val="F46C31"/>
                </a:solidFill>
                <a:latin typeface="Breul Grotesk"/>
                <a:ea typeface="Breul Grotesk"/>
                <a:cs typeface="Breul Grotesk"/>
                <a:sym typeface="Breul Grotesk"/>
              </a:defRPr>
            </a:pPr>
            <a:r>
              <a:t>Impact and Future </a:t>
            </a:r>
            <a:r>
              <a:rPr>
                <a:solidFill>
                  <a:srgbClr val="000000"/>
                </a:solidFill>
              </a:rPr>
              <a:t>of Computational Photography</a:t>
            </a:r>
          </a:p>
        </p:txBody>
      </p:sp>
      <p:sp>
        <p:nvSpPr>
          <p:cNvPr id="178" name="TextBox 8"/>
          <p:cNvSpPr txBox="1"/>
          <p:nvPr/>
        </p:nvSpPr>
        <p:spPr>
          <a:xfrm>
            <a:off x="4040673" y="3720412"/>
            <a:ext cx="13353876" cy="8572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000"/>
              </a:lnSpc>
              <a:defRPr sz="5000">
                <a:latin typeface="Breul Grotesk"/>
                <a:ea typeface="Breul Grotesk"/>
                <a:cs typeface="Breul Grotesk"/>
                <a:sym typeface="Breul Grotesk"/>
              </a:defRPr>
            </a:lvl1pPr>
          </a:lstStyle>
          <a:p>
            <a:pPr/>
            <a:r>
              <a:t>SECTION 03</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Freeform 2"/>
          <p:cNvSpPr/>
          <p:nvPr/>
        </p:nvSpPr>
        <p:spPr>
          <a:xfrm>
            <a:off x="0" y="0"/>
            <a:ext cx="18288000" cy="10301603"/>
          </a:xfrm>
          <a:prstGeom prst="rect">
            <a:avLst/>
          </a:prstGeom>
          <a:blipFill>
            <a:blip r:embed="rId2"/>
            <a:stretch>
              <a:fillRect/>
            </a:stretch>
          </a:blipFill>
          <a:ln w="12700">
            <a:miter lim="400000"/>
          </a:ln>
        </p:spPr>
        <p:txBody>
          <a:bodyPr lIns="45719" rIns="45719"/>
          <a:lstStyle/>
          <a:p>
            <a:pPr/>
          </a:p>
        </p:txBody>
      </p:sp>
      <p:sp>
        <p:nvSpPr>
          <p:cNvPr id="181" name="Freeform 4"/>
          <p:cNvSpPr/>
          <p:nvPr/>
        </p:nvSpPr>
        <p:spPr>
          <a:xfrm>
            <a:off x="5719240" y="2689503"/>
            <a:ext cx="9755485" cy="3313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 y="0"/>
                </a:moveTo>
                <a:lnTo>
                  <a:pt x="21260" y="0"/>
                </a:lnTo>
                <a:cubicBezTo>
                  <a:pt x="21350" y="0"/>
                  <a:pt x="21437" y="106"/>
                  <a:pt x="21500" y="293"/>
                </a:cubicBezTo>
                <a:cubicBezTo>
                  <a:pt x="21564" y="481"/>
                  <a:pt x="21600" y="736"/>
                  <a:pt x="21600" y="1002"/>
                </a:cubicBezTo>
                <a:lnTo>
                  <a:pt x="21600" y="20598"/>
                </a:lnTo>
                <a:cubicBezTo>
                  <a:pt x="21600" y="21152"/>
                  <a:pt x="21448" y="21600"/>
                  <a:pt x="21260" y="21600"/>
                </a:cubicBezTo>
                <a:lnTo>
                  <a:pt x="340" y="21600"/>
                </a:lnTo>
                <a:cubicBezTo>
                  <a:pt x="152" y="21600"/>
                  <a:pt x="0" y="21152"/>
                  <a:pt x="0" y="20598"/>
                </a:cubicBezTo>
                <a:lnTo>
                  <a:pt x="0" y="1002"/>
                </a:lnTo>
                <a:cubicBezTo>
                  <a:pt x="0" y="449"/>
                  <a:pt x="152" y="0"/>
                  <a:pt x="340" y="0"/>
                </a:cubicBezTo>
                <a:close/>
              </a:path>
            </a:pathLst>
          </a:custGeom>
          <a:solidFill>
            <a:srgbClr val="C9E0F8"/>
          </a:solidFill>
          <a:ln w="47625" cap="rnd">
            <a:solidFill>
              <a:srgbClr val="FFFFFF"/>
            </a:solidFill>
          </a:ln>
        </p:spPr>
        <p:txBody>
          <a:bodyPr lIns="45719" rIns="45719"/>
          <a:lstStyle/>
          <a:p>
            <a:pPr/>
          </a:p>
        </p:txBody>
      </p:sp>
      <p:sp>
        <p:nvSpPr>
          <p:cNvPr id="182" name="Freeform 7"/>
          <p:cNvSpPr/>
          <p:nvPr/>
        </p:nvSpPr>
        <p:spPr>
          <a:xfrm>
            <a:off x="5719240" y="6271723"/>
            <a:ext cx="9755485" cy="325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 y="0"/>
                </a:moveTo>
                <a:lnTo>
                  <a:pt x="21260" y="0"/>
                </a:lnTo>
                <a:cubicBezTo>
                  <a:pt x="21350" y="0"/>
                  <a:pt x="21437" y="108"/>
                  <a:pt x="21500" y="299"/>
                </a:cubicBezTo>
                <a:cubicBezTo>
                  <a:pt x="21564" y="491"/>
                  <a:pt x="21600" y="750"/>
                  <a:pt x="21600" y="1021"/>
                </a:cubicBezTo>
                <a:lnTo>
                  <a:pt x="21600" y="20579"/>
                </a:lnTo>
                <a:cubicBezTo>
                  <a:pt x="21600" y="21143"/>
                  <a:pt x="21448" y="21600"/>
                  <a:pt x="21260" y="21600"/>
                </a:cubicBezTo>
                <a:lnTo>
                  <a:pt x="340" y="21600"/>
                </a:lnTo>
                <a:cubicBezTo>
                  <a:pt x="152" y="21600"/>
                  <a:pt x="0" y="21143"/>
                  <a:pt x="0" y="20579"/>
                </a:cubicBezTo>
                <a:lnTo>
                  <a:pt x="0" y="1021"/>
                </a:lnTo>
                <a:cubicBezTo>
                  <a:pt x="0" y="457"/>
                  <a:pt x="152" y="0"/>
                  <a:pt x="340" y="0"/>
                </a:cubicBezTo>
                <a:close/>
              </a:path>
            </a:pathLst>
          </a:custGeom>
          <a:solidFill>
            <a:srgbClr val="C9E0F8"/>
          </a:solidFill>
          <a:ln w="47625" cap="rnd">
            <a:solidFill>
              <a:srgbClr val="FFFFFF"/>
            </a:solidFill>
          </a:ln>
        </p:spPr>
        <p:txBody>
          <a:bodyPr lIns="45719" rIns="45719"/>
          <a:lstStyle/>
          <a:p>
            <a:pPr/>
          </a:p>
        </p:txBody>
      </p:sp>
      <p:sp>
        <p:nvSpPr>
          <p:cNvPr id="183" name="Freeform 9"/>
          <p:cNvSpPr/>
          <p:nvPr/>
        </p:nvSpPr>
        <p:spPr>
          <a:xfrm>
            <a:off x="-7148405" y="-2654825"/>
            <a:ext cx="16205473" cy="16205474"/>
          </a:xfrm>
          <a:prstGeom prst="rect">
            <a:avLst/>
          </a:prstGeom>
          <a:blipFill>
            <a:blip r:embed="rId3"/>
            <a:stretch>
              <a:fillRect/>
            </a:stretch>
          </a:blipFill>
          <a:ln w="12700">
            <a:miter lim="400000"/>
          </a:ln>
        </p:spPr>
        <p:txBody>
          <a:bodyPr lIns="45719" rIns="45719"/>
          <a:lstStyle/>
          <a:p>
            <a:pPr/>
          </a:p>
        </p:txBody>
      </p:sp>
      <p:sp>
        <p:nvSpPr>
          <p:cNvPr id="184" name="TextBox 10"/>
          <p:cNvSpPr txBox="1"/>
          <p:nvPr/>
        </p:nvSpPr>
        <p:spPr>
          <a:xfrm>
            <a:off x="854836" y="888280"/>
            <a:ext cx="16404464" cy="8804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200"/>
              </a:lnSpc>
              <a:defRPr sz="5100">
                <a:latin typeface="Breul Grotesk"/>
                <a:ea typeface="Breul Grotesk"/>
                <a:cs typeface="Breul Grotesk"/>
                <a:sym typeface="Breul Grotesk"/>
              </a:defRPr>
            </a:lvl1pPr>
          </a:lstStyle>
          <a:p>
            <a:pPr/>
            <a:r>
              <a:t>Educational Significance of Computational Photography</a:t>
            </a:r>
          </a:p>
        </p:txBody>
      </p:sp>
      <p:sp>
        <p:nvSpPr>
          <p:cNvPr id="185" name="TextBox 11"/>
          <p:cNvSpPr txBox="1"/>
          <p:nvPr/>
        </p:nvSpPr>
        <p:spPr>
          <a:xfrm>
            <a:off x="6153698" y="3112279"/>
            <a:ext cx="3695161" cy="659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Visual Learning</a:t>
            </a:r>
          </a:p>
        </p:txBody>
      </p:sp>
      <p:sp>
        <p:nvSpPr>
          <p:cNvPr id="186" name="TextBox 12"/>
          <p:cNvSpPr txBox="1"/>
          <p:nvPr/>
        </p:nvSpPr>
        <p:spPr>
          <a:xfrm>
            <a:off x="6153697" y="6694500"/>
            <a:ext cx="5071757" cy="659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Technological Literacy</a:t>
            </a:r>
          </a:p>
        </p:txBody>
      </p:sp>
      <p:sp>
        <p:nvSpPr>
          <p:cNvPr id="187" name="TextBox 13"/>
          <p:cNvSpPr txBox="1"/>
          <p:nvPr/>
        </p:nvSpPr>
        <p:spPr>
          <a:xfrm>
            <a:off x="6448154" y="3985135"/>
            <a:ext cx="8297658" cy="14566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Computational photography enhances visual learning by providing students with intuitive tools for capturing and processing images, promoting creativity and visual expression.</a:t>
            </a:r>
          </a:p>
        </p:txBody>
      </p:sp>
      <p:sp>
        <p:nvSpPr>
          <p:cNvPr id="188" name="TextBox 14"/>
          <p:cNvSpPr txBox="1"/>
          <p:nvPr/>
        </p:nvSpPr>
        <p:spPr>
          <a:xfrm>
            <a:off x="6448154" y="7565851"/>
            <a:ext cx="8297658" cy="14566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Understanding computational photography fosters technological literacy, equipping students with knowledge of advanced imaging techniques and their educational applications.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Freeform 2"/>
          <p:cNvSpPr/>
          <p:nvPr/>
        </p:nvSpPr>
        <p:spPr>
          <a:xfrm>
            <a:off x="0" y="0"/>
            <a:ext cx="18288000" cy="10301603"/>
          </a:xfrm>
          <a:prstGeom prst="rect">
            <a:avLst/>
          </a:prstGeom>
          <a:blipFill>
            <a:blip r:embed="rId2"/>
            <a:stretch>
              <a:fillRect/>
            </a:stretch>
          </a:blipFill>
          <a:ln w="12700">
            <a:miter lim="400000"/>
          </a:ln>
        </p:spPr>
        <p:txBody>
          <a:bodyPr lIns="45719" rIns="45719"/>
          <a:lstStyle/>
          <a:p>
            <a:pPr/>
          </a:p>
        </p:txBody>
      </p:sp>
      <p:sp>
        <p:nvSpPr>
          <p:cNvPr id="191" name="Freeform 3"/>
          <p:cNvSpPr/>
          <p:nvPr/>
        </p:nvSpPr>
        <p:spPr>
          <a:xfrm>
            <a:off x="7137749" y="-2959237"/>
            <a:ext cx="16205474" cy="16205473"/>
          </a:xfrm>
          <a:prstGeom prst="rect">
            <a:avLst/>
          </a:prstGeom>
          <a:blipFill>
            <a:blip r:embed="rId3"/>
            <a:stretch>
              <a:fillRect/>
            </a:stretch>
          </a:blipFill>
          <a:ln w="12700">
            <a:miter lim="400000"/>
          </a:ln>
        </p:spPr>
        <p:txBody>
          <a:bodyPr lIns="45719" rIns="45719"/>
          <a:lstStyle/>
          <a:p>
            <a:pPr/>
          </a:p>
        </p:txBody>
      </p:sp>
      <p:sp>
        <p:nvSpPr>
          <p:cNvPr id="192" name="TextBox 4"/>
          <p:cNvSpPr txBox="1"/>
          <p:nvPr/>
        </p:nvSpPr>
        <p:spPr>
          <a:xfrm>
            <a:off x="854835" y="888280"/>
            <a:ext cx="11399857" cy="8804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200"/>
              </a:lnSpc>
              <a:defRPr sz="5100">
                <a:latin typeface="Breul Grotesk"/>
                <a:ea typeface="Breul Grotesk"/>
                <a:cs typeface="Breul Grotesk"/>
                <a:sym typeface="Breul Grotesk"/>
              </a:defRPr>
            </a:lvl1pPr>
          </a:lstStyle>
          <a:p>
            <a:pPr/>
            <a:r>
              <a:t>Advancements in Smartphone Imaging</a:t>
            </a:r>
          </a:p>
        </p:txBody>
      </p:sp>
      <p:sp>
        <p:nvSpPr>
          <p:cNvPr id="193" name="TextBox 5"/>
          <p:cNvSpPr txBox="1"/>
          <p:nvPr/>
        </p:nvSpPr>
        <p:spPr>
          <a:xfrm>
            <a:off x="6153698" y="3112279"/>
            <a:ext cx="3695161" cy="659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Visual Learning</a:t>
            </a:r>
          </a:p>
        </p:txBody>
      </p:sp>
      <p:sp>
        <p:nvSpPr>
          <p:cNvPr id="194" name="Freeform 7"/>
          <p:cNvSpPr/>
          <p:nvPr/>
        </p:nvSpPr>
        <p:spPr>
          <a:xfrm>
            <a:off x="5719240" y="2689503"/>
            <a:ext cx="9755485" cy="3313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 y="0"/>
                </a:moveTo>
                <a:lnTo>
                  <a:pt x="21260" y="0"/>
                </a:lnTo>
                <a:cubicBezTo>
                  <a:pt x="21350" y="0"/>
                  <a:pt x="21437" y="106"/>
                  <a:pt x="21500" y="293"/>
                </a:cubicBezTo>
                <a:cubicBezTo>
                  <a:pt x="21564" y="481"/>
                  <a:pt x="21600" y="736"/>
                  <a:pt x="21600" y="1002"/>
                </a:cubicBezTo>
                <a:lnTo>
                  <a:pt x="21600" y="20598"/>
                </a:lnTo>
                <a:cubicBezTo>
                  <a:pt x="21600" y="21152"/>
                  <a:pt x="21448" y="21600"/>
                  <a:pt x="21260" y="21600"/>
                </a:cubicBezTo>
                <a:lnTo>
                  <a:pt x="340" y="21600"/>
                </a:lnTo>
                <a:cubicBezTo>
                  <a:pt x="152" y="21600"/>
                  <a:pt x="0" y="21152"/>
                  <a:pt x="0" y="20598"/>
                </a:cubicBezTo>
                <a:lnTo>
                  <a:pt x="0" y="1002"/>
                </a:lnTo>
                <a:cubicBezTo>
                  <a:pt x="0" y="449"/>
                  <a:pt x="152" y="0"/>
                  <a:pt x="340" y="0"/>
                </a:cubicBezTo>
                <a:close/>
              </a:path>
            </a:pathLst>
          </a:custGeom>
          <a:solidFill>
            <a:srgbClr val="C9E0F8"/>
          </a:solidFill>
          <a:ln w="47625" cap="rnd">
            <a:solidFill>
              <a:srgbClr val="FFFFFF"/>
            </a:solidFill>
          </a:ln>
        </p:spPr>
        <p:txBody>
          <a:bodyPr lIns="45719" rIns="45719"/>
          <a:lstStyle/>
          <a:p>
            <a:pPr/>
          </a:p>
        </p:txBody>
      </p:sp>
      <p:sp>
        <p:nvSpPr>
          <p:cNvPr id="195" name="Freeform 10"/>
          <p:cNvSpPr/>
          <p:nvPr/>
        </p:nvSpPr>
        <p:spPr>
          <a:xfrm>
            <a:off x="5719240" y="6271723"/>
            <a:ext cx="9755485" cy="325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 y="0"/>
                </a:moveTo>
                <a:lnTo>
                  <a:pt x="21260" y="0"/>
                </a:lnTo>
                <a:cubicBezTo>
                  <a:pt x="21350" y="0"/>
                  <a:pt x="21437" y="108"/>
                  <a:pt x="21500" y="299"/>
                </a:cubicBezTo>
                <a:cubicBezTo>
                  <a:pt x="21564" y="491"/>
                  <a:pt x="21600" y="750"/>
                  <a:pt x="21600" y="1021"/>
                </a:cubicBezTo>
                <a:lnTo>
                  <a:pt x="21600" y="20579"/>
                </a:lnTo>
                <a:cubicBezTo>
                  <a:pt x="21600" y="21143"/>
                  <a:pt x="21448" y="21600"/>
                  <a:pt x="21260" y="21600"/>
                </a:cubicBezTo>
                <a:lnTo>
                  <a:pt x="340" y="21600"/>
                </a:lnTo>
                <a:cubicBezTo>
                  <a:pt x="152" y="21600"/>
                  <a:pt x="0" y="21143"/>
                  <a:pt x="0" y="20579"/>
                </a:cubicBezTo>
                <a:lnTo>
                  <a:pt x="0" y="1021"/>
                </a:lnTo>
                <a:cubicBezTo>
                  <a:pt x="0" y="457"/>
                  <a:pt x="152" y="0"/>
                  <a:pt x="340" y="0"/>
                </a:cubicBezTo>
                <a:close/>
              </a:path>
            </a:pathLst>
          </a:custGeom>
          <a:solidFill>
            <a:srgbClr val="C9E0F8"/>
          </a:solidFill>
          <a:ln w="47625" cap="rnd">
            <a:solidFill>
              <a:srgbClr val="FFFFFF"/>
            </a:solidFill>
          </a:ln>
        </p:spPr>
        <p:txBody>
          <a:bodyPr lIns="45719" rIns="45719"/>
          <a:lstStyle/>
          <a:p>
            <a:pPr/>
          </a:p>
        </p:txBody>
      </p:sp>
      <p:sp>
        <p:nvSpPr>
          <p:cNvPr id="196" name="TextBox 12"/>
          <p:cNvSpPr txBox="1"/>
          <p:nvPr/>
        </p:nvSpPr>
        <p:spPr>
          <a:xfrm>
            <a:off x="6153697" y="6694500"/>
            <a:ext cx="4200168" cy="659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Future Possibilities</a:t>
            </a:r>
          </a:p>
        </p:txBody>
      </p:sp>
      <p:sp>
        <p:nvSpPr>
          <p:cNvPr id="197" name="TextBox 13"/>
          <p:cNvSpPr txBox="1"/>
          <p:nvPr/>
        </p:nvSpPr>
        <p:spPr>
          <a:xfrm>
            <a:off x="6448154" y="3985135"/>
            <a:ext cx="8297658" cy="14566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The evolution of computational photography in smartphones reflects a trend of continuous innovation, leading to improved image quality and enhanced user experiences</a:t>
            </a:r>
          </a:p>
        </p:txBody>
      </p:sp>
      <p:sp>
        <p:nvSpPr>
          <p:cNvPr id="198" name="TextBox 14"/>
          <p:cNvSpPr txBox="1"/>
          <p:nvPr/>
        </p:nvSpPr>
        <p:spPr>
          <a:xfrm>
            <a:off x="6448154" y="7565851"/>
            <a:ext cx="8297658" cy="14566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Ongoing advancements in computational photography hold the potential for the integration of AI-driven imaging, 3D capture, and augmented reality applications in smartphones.</a:t>
            </a:r>
          </a:p>
        </p:txBody>
      </p:sp>
      <p:sp>
        <p:nvSpPr>
          <p:cNvPr id="199" name="TextBox 15"/>
          <p:cNvSpPr txBox="1"/>
          <p:nvPr/>
        </p:nvSpPr>
        <p:spPr>
          <a:xfrm>
            <a:off x="6153697" y="3112279"/>
            <a:ext cx="5071757" cy="659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Continuous Innovation</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Freeform 2"/>
          <p:cNvSpPr/>
          <p:nvPr/>
        </p:nvSpPr>
        <p:spPr>
          <a:xfrm>
            <a:off x="0" y="0"/>
            <a:ext cx="18288000" cy="10301603"/>
          </a:xfrm>
          <a:prstGeom prst="rect">
            <a:avLst/>
          </a:prstGeom>
          <a:blipFill>
            <a:blip r:embed="rId2"/>
            <a:stretch>
              <a:fillRect/>
            </a:stretch>
          </a:blipFill>
          <a:ln w="12700">
            <a:miter lim="400000"/>
          </a:ln>
        </p:spPr>
        <p:txBody>
          <a:bodyPr lIns="45719" rIns="45719"/>
          <a:lstStyle/>
          <a:p>
            <a:pPr/>
          </a:p>
        </p:txBody>
      </p:sp>
      <p:sp>
        <p:nvSpPr>
          <p:cNvPr id="202" name="Freeform 3"/>
          <p:cNvSpPr/>
          <p:nvPr/>
        </p:nvSpPr>
        <p:spPr>
          <a:xfrm>
            <a:off x="1289666" y="3188479"/>
            <a:ext cx="16205473" cy="16205474"/>
          </a:xfrm>
          <a:prstGeom prst="rect">
            <a:avLst/>
          </a:prstGeom>
          <a:blipFill>
            <a:blip r:embed="rId3"/>
            <a:stretch>
              <a:fillRect/>
            </a:stretch>
          </a:blipFill>
          <a:ln w="12700">
            <a:miter lim="400000"/>
          </a:ln>
        </p:spPr>
        <p:txBody>
          <a:bodyPr lIns="45719" rIns="45719"/>
          <a:lstStyle/>
          <a:p>
            <a:pPr/>
          </a:p>
        </p:txBody>
      </p:sp>
      <p:sp>
        <p:nvSpPr>
          <p:cNvPr id="203" name="TextBox 4"/>
          <p:cNvSpPr txBox="1"/>
          <p:nvPr/>
        </p:nvSpPr>
        <p:spPr>
          <a:xfrm>
            <a:off x="854835" y="888280"/>
            <a:ext cx="14239551" cy="8804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200"/>
              </a:lnSpc>
              <a:defRPr sz="5100">
                <a:latin typeface="Breul Grotesk"/>
                <a:ea typeface="Breul Grotesk"/>
                <a:cs typeface="Breul Grotesk"/>
                <a:sym typeface="Breul Grotesk"/>
              </a:defRPr>
            </a:lvl1pPr>
          </a:lstStyle>
          <a:p>
            <a:pPr/>
            <a:r>
              <a:t>Ethical Considerations and Visual Representation</a:t>
            </a:r>
          </a:p>
        </p:txBody>
      </p:sp>
      <p:sp>
        <p:nvSpPr>
          <p:cNvPr id="204" name="TextBox 5"/>
          <p:cNvSpPr txBox="1"/>
          <p:nvPr/>
        </p:nvSpPr>
        <p:spPr>
          <a:xfrm>
            <a:off x="6153698" y="3112279"/>
            <a:ext cx="3695161" cy="659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Visual Learning</a:t>
            </a:r>
          </a:p>
        </p:txBody>
      </p:sp>
      <p:sp>
        <p:nvSpPr>
          <p:cNvPr id="205" name="Freeform 7"/>
          <p:cNvSpPr/>
          <p:nvPr/>
        </p:nvSpPr>
        <p:spPr>
          <a:xfrm>
            <a:off x="5719240" y="2689503"/>
            <a:ext cx="9755485" cy="33134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 y="0"/>
                </a:moveTo>
                <a:lnTo>
                  <a:pt x="21260" y="0"/>
                </a:lnTo>
                <a:cubicBezTo>
                  <a:pt x="21350" y="0"/>
                  <a:pt x="21437" y="106"/>
                  <a:pt x="21500" y="293"/>
                </a:cubicBezTo>
                <a:cubicBezTo>
                  <a:pt x="21564" y="481"/>
                  <a:pt x="21600" y="736"/>
                  <a:pt x="21600" y="1002"/>
                </a:cubicBezTo>
                <a:lnTo>
                  <a:pt x="21600" y="20598"/>
                </a:lnTo>
                <a:cubicBezTo>
                  <a:pt x="21600" y="21152"/>
                  <a:pt x="21448" y="21600"/>
                  <a:pt x="21260" y="21600"/>
                </a:cubicBezTo>
                <a:lnTo>
                  <a:pt x="340" y="21600"/>
                </a:lnTo>
                <a:cubicBezTo>
                  <a:pt x="152" y="21600"/>
                  <a:pt x="0" y="21152"/>
                  <a:pt x="0" y="20598"/>
                </a:cubicBezTo>
                <a:lnTo>
                  <a:pt x="0" y="1002"/>
                </a:lnTo>
                <a:cubicBezTo>
                  <a:pt x="0" y="449"/>
                  <a:pt x="152" y="0"/>
                  <a:pt x="340" y="0"/>
                </a:cubicBezTo>
                <a:close/>
              </a:path>
            </a:pathLst>
          </a:custGeom>
          <a:solidFill>
            <a:srgbClr val="C9E0F8"/>
          </a:solidFill>
          <a:ln w="47625" cap="rnd">
            <a:solidFill>
              <a:srgbClr val="FFFFFF"/>
            </a:solidFill>
          </a:ln>
        </p:spPr>
        <p:txBody>
          <a:bodyPr lIns="45719" rIns="45719"/>
          <a:lstStyle/>
          <a:p>
            <a:pPr/>
          </a:p>
        </p:txBody>
      </p:sp>
      <p:sp>
        <p:nvSpPr>
          <p:cNvPr id="206" name="Freeform 10"/>
          <p:cNvSpPr/>
          <p:nvPr/>
        </p:nvSpPr>
        <p:spPr>
          <a:xfrm>
            <a:off x="5719240" y="6271723"/>
            <a:ext cx="9755485" cy="32510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 y="0"/>
                </a:moveTo>
                <a:lnTo>
                  <a:pt x="21260" y="0"/>
                </a:lnTo>
                <a:cubicBezTo>
                  <a:pt x="21350" y="0"/>
                  <a:pt x="21437" y="108"/>
                  <a:pt x="21500" y="299"/>
                </a:cubicBezTo>
                <a:cubicBezTo>
                  <a:pt x="21564" y="491"/>
                  <a:pt x="21600" y="750"/>
                  <a:pt x="21600" y="1021"/>
                </a:cubicBezTo>
                <a:lnTo>
                  <a:pt x="21600" y="20579"/>
                </a:lnTo>
                <a:cubicBezTo>
                  <a:pt x="21600" y="21143"/>
                  <a:pt x="21448" y="21600"/>
                  <a:pt x="21260" y="21600"/>
                </a:cubicBezTo>
                <a:lnTo>
                  <a:pt x="340" y="21600"/>
                </a:lnTo>
                <a:cubicBezTo>
                  <a:pt x="152" y="21600"/>
                  <a:pt x="0" y="21143"/>
                  <a:pt x="0" y="20579"/>
                </a:cubicBezTo>
                <a:lnTo>
                  <a:pt x="0" y="1021"/>
                </a:lnTo>
                <a:cubicBezTo>
                  <a:pt x="0" y="457"/>
                  <a:pt x="152" y="0"/>
                  <a:pt x="340" y="0"/>
                </a:cubicBezTo>
                <a:close/>
              </a:path>
            </a:pathLst>
          </a:custGeom>
          <a:solidFill>
            <a:srgbClr val="C9E0F8"/>
          </a:solidFill>
          <a:ln w="47625" cap="rnd">
            <a:solidFill>
              <a:srgbClr val="FFFFFF"/>
            </a:solidFill>
          </a:ln>
        </p:spPr>
        <p:txBody>
          <a:bodyPr lIns="45719" rIns="45719"/>
          <a:lstStyle/>
          <a:p>
            <a:pPr/>
          </a:p>
        </p:txBody>
      </p:sp>
      <p:sp>
        <p:nvSpPr>
          <p:cNvPr id="207" name="TextBox 12"/>
          <p:cNvSpPr txBox="1"/>
          <p:nvPr/>
        </p:nvSpPr>
        <p:spPr>
          <a:xfrm>
            <a:off x="6153697" y="6694500"/>
            <a:ext cx="3412925" cy="659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Media Literacy</a:t>
            </a:r>
          </a:p>
        </p:txBody>
      </p:sp>
      <p:sp>
        <p:nvSpPr>
          <p:cNvPr id="208" name="TextBox 13"/>
          <p:cNvSpPr txBox="1"/>
          <p:nvPr/>
        </p:nvSpPr>
        <p:spPr>
          <a:xfrm>
            <a:off x="6448154" y="3985135"/>
            <a:ext cx="8297658" cy="14566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Computational photography raises ethical considerations related to image manipulation, digital representation, and the impact of visual media on societal perceptions.</a:t>
            </a:r>
          </a:p>
        </p:txBody>
      </p:sp>
      <p:sp>
        <p:nvSpPr>
          <p:cNvPr id="209" name="TextBox 14"/>
          <p:cNvSpPr txBox="1"/>
          <p:nvPr/>
        </p:nvSpPr>
        <p:spPr>
          <a:xfrm>
            <a:off x="6448154" y="7565851"/>
            <a:ext cx="8297658" cy="14566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Understanding the ethical dimensions of computational photography contributes to media literacy, empowering students to engage with visual content in an informed and discerning manner.</a:t>
            </a:r>
          </a:p>
        </p:txBody>
      </p:sp>
      <p:sp>
        <p:nvSpPr>
          <p:cNvPr id="210" name="TextBox 15"/>
          <p:cNvSpPr txBox="1"/>
          <p:nvPr/>
        </p:nvSpPr>
        <p:spPr>
          <a:xfrm>
            <a:off x="6153697" y="3112279"/>
            <a:ext cx="4200168" cy="6596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Ethical Awareness</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Introductionpng.png" descr="Introductionpng.png"/>
          <p:cNvPicPr>
            <a:picLocks noChangeAspect="1"/>
          </p:cNvPicPr>
          <p:nvPr/>
        </p:nvPicPr>
        <p:blipFill>
          <a:blip r:embed="rId2">
            <a:extLst/>
          </a:blip>
          <a:stretch>
            <a:fillRect/>
          </a:stretch>
        </p:blipFill>
        <p:spPr>
          <a:xfrm>
            <a:off x="0" y="0"/>
            <a:ext cx="18288000" cy="10287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Freeform 2"/>
          <p:cNvSpPr/>
          <p:nvPr/>
        </p:nvSpPr>
        <p:spPr>
          <a:xfrm>
            <a:off x="0" y="0"/>
            <a:ext cx="18288000" cy="10301603"/>
          </a:xfrm>
          <a:prstGeom prst="rect">
            <a:avLst/>
          </a:prstGeom>
          <a:blipFill>
            <a:blip r:embed="rId2"/>
            <a:stretch>
              <a:fillRect/>
            </a:stretch>
          </a:blipFill>
          <a:ln w="12700">
            <a:miter lim="400000"/>
          </a:ln>
        </p:spPr>
        <p:txBody>
          <a:bodyPr lIns="45719" rIns="45719"/>
          <a:lstStyle/>
          <a:p>
            <a:pPr/>
          </a:p>
        </p:txBody>
      </p:sp>
      <p:sp>
        <p:nvSpPr>
          <p:cNvPr id="215" name="Freeform 3"/>
          <p:cNvSpPr/>
          <p:nvPr/>
        </p:nvSpPr>
        <p:spPr>
          <a:xfrm>
            <a:off x="5597779" y="2151950"/>
            <a:ext cx="7092441" cy="5665089"/>
          </a:xfrm>
          <a:prstGeom prst="rect">
            <a:avLst/>
          </a:prstGeom>
          <a:blipFill>
            <a:blip r:embed="rId3"/>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 name="Picture 2" descr="Picture 2"/>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68581"/>
            <a:ext cx="18288000" cy="10355582"/>
          </a:xfrm>
          <a:prstGeom prst="rect">
            <a:avLst/>
          </a:prstGeom>
          <a:ln w="12700">
            <a:miter lim="400000"/>
          </a:ln>
        </p:spPr>
      </p:pic>
      <p:pic>
        <p:nvPicPr>
          <p:cNvPr id="102" name="Picture 3" descr="Picture 3"/>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9144000" y="0"/>
            <a:ext cx="9144000" cy="10287000"/>
          </a:xfrm>
          <a:prstGeom prst="rect">
            <a:avLst/>
          </a:prstGeom>
          <a:ln w="12700">
            <a:miter lim="400000"/>
          </a:ln>
        </p:spPr>
      </p:pic>
      <p:sp>
        <p:nvSpPr>
          <p:cNvPr id="103" name="TextBox 4"/>
          <p:cNvSpPr txBox="1"/>
          <p:nvPr/>
        </p:nvSpPr>
        <p:spPr>
          <a:xfrm>
            <a:off x="1028700" y="1672051"/>
            <a:ext cx="2935784" cy="10882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8900"/>
              </a:lnSpc>
              <a:defRPr sz="6300">
                <a:latin typeface="Breul Grotesk"/>
                <a:ea typeface="Breul Grotesk"/>
                <a:cs typeface="Breul Grotesk"/>
                <a:sym typeface="Breul Grotesk"/>
              </a:defRPr>
            </a:lvl1pPr>
          </a:lstStyle>
          <a:p>
            <a:pPr/>
            <a:r>
              <a:t>Content</a:t>
            </a:r>
          </a:p>
        </p:txBody>
      </p:sp>
      <p:sp>
        <p:nvSpPr>
          <p:cNvPr id="104" name="TextBox 5"/>
          <p:cNvSpPr txBox="1"/>
          <p:nvPr/>
        </p:nvSpPr>
        <p:spPr>
          <a:xfrm>
            <a:off x="1248170" y="3286530"/>
            <a:ext cx="6657159" cy="32663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200"/>
              </a:lnSpc>
              <a:defRPr sz="3300">
                <a:latin typeface="Breul Grotesk"/>
                <a:ea typeface="Breul Grotesk"/>
                <a:cs typeface="Breul Grotesk"/>
                <a:sym typeface="Breul Grotesk"/>
              </a:defRPr>
            </a:pPr>
            <a:r>
              <a:t>1. Understanding Computational Photography</a:t>
            </a:r>
          </a:p>
          <a:p>
            <a:pPr>
              <a:lnSpc>
                <a:spcPts val="3200"/>
              </a:lnSpc>
            </a:pPr>
          </a:p>
          <a:p>
            <a:pPr>
              <a:lnSpc>
                <a:spcPts val="3200"/>
              </a:lnSpc>
              <a:defRPr sz="3300">
                <a:latin typeface="Breul Grotesk"/>
                <a:ea typeface="Breul Grotesk"/>
                <a:cs typeface="Breul Grotesk"/>
                <a:sym typeface="Breul Grotesk"/>
              </a:defRPr>
            </a:pPr>
            <a:r>
              <a:t>2. Techniques Used in Computational Photography</a:t>
            </a:r>
          </a:p>
          <a:p>
            <a:pPr>
              <a:lnSpc>
                <a:spcPts val="3200"/>
              </a:lnSpc>
            </a:pPr>
          </a:p>
          <a:p>
            <a:pPr>
              <a:lnSpc>
                <a:spcPts val="3200"/>
              </a:lnSpc>
              <a:defRPr sz="3300">
                <a:latin typeface="Breul Grotesk"/>
                <a:ea typeface="Breul Grotesk"/>
                <a:cs typeface="Breul Grotesk"/>
                <a:sym typeface="Breul Grotesk"/>
              </a:defRPr>
            </a:pPr>
            <a:r>
              <a:t>3. Impact and Future of Computational Photography</a:t>
            </a:r>
          </a:p>
        </p:txBody>
      </p:sp>
      <p:sp>
        <p:nvSpPr>
          <p:cNvPr id="105" name="Freeform 6"/>
          <p:cNvSpPr/>
          <p:nvPr/>
        </p:nvSpPr>
        <p:spPr>
          <a:xfrm>
            <a:off x="1374300" y="-9403491"/>
            <a:ext cx="6536875" cy="9684257"/>
          </a:xfrm>
          <a:prstGeom prst="rect">
            <a:avLst/>
          </a:prstGeom>
          <a:blipFill>
            <a:blip r:embed="rId8"/>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000" fill="hold"/>
                                        <p:tgtEl>
                                          <p:spTgt spid="101"/>
                                        </p:tgtEl>
                                      </p:cBhvr>
                                    </p:cmd>
                                  </p:childTnLst>
                                </p:cTn>
                              </p:par>
                            </p:childTnLst>
                          </p:cTn>
                        </p:par>
                        <p:par>
                          <p:cTn id="7" fill="hold">
                            <p:stCondLst>
                              <p:cond delay="10000"/>
                            </p:stCondLst>
                            <p:childTnLst>
                              <p:par>
                                <p:cTn id="8" presetClass="mediacall" nodeType="afterEffect" presetSubtype="0" presetID="1" grpId="2" fill="hold">
                                  <p:stCondLst>
                                    <p:cond delay="0"/>
                                  </p:stCondLst>
                                  <p:childTnLst>
                                    <p:cmd type="call" cmd="playFrom(0.0)">
                                      <p:cBhvr>
                                        <p:cTn id="9" dur="9067" fill="hold"/>
                                        <p:tgtEl>
                                          <p:spTgt spid="1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101"/>
                </p:tgtEl>
              </p:cMediaNode>
            </p:video>
            <p:seq concurrent="1" prevAc="none" nextAc="seek">
              <p:cTn id="11" evtFilter="cancelBubble" nodeType="interactiveSeq" restart="whenNotActive" fill="hold">
                <p:stCondLst>
                  <p:cond delay="0" evt="onClick">
                    <p:tgtEl>
                      <p:spTgt spid="101"/>
                    </p:tgtEl>
                  </p:cond>
                </p:stCondLst>
                <p:endSync delay="0" evt="end">
                  <p:rtn val="all"/>
                </p:endSync>
                <p:childTnLst>
                  <p:par>
                    <p:cTn id="12" fill="hold">
                      <p:stCondLst>
                        <p:cond delay="0"/>
                      </p:stCondLst>
                      <p:childTnLst>
                        <p:par>
                          <p:cTn id="13" fill="hold">
                            <p:stCondLst>
                              <p:cond delay="0"/>
                            </p:stCondLst>
                            <p:childTnLst>
                              <p:par>
                                <p:cTn id="14" presetClass="mediacall" nodeType="clickEffect" presetSubtype="0" presetID="2" fill="hold">
                                  <p:stCondLst>
                                    <p:cond delay="0"/>
                                  </p:stCondLst>
                                  <p:childTnLst>
                                    <p:cmd type="call" cmd="togglePause">
                                      <p:cBhvr>
                                        <p:cTn id="15" dur="1" fill="hold"/>
                                        <p:tgtEl>
                                          <p:spTgt spid="101"/>
                                        </p:tgtEl>
                                      </p:cBhvr>
                                    </p:cmd>
                                  </p:childTnLst>
                                </p:cTn>
                              </p:par>
                            </p:childTnLst>
                          </p:cTn>
                        </p:par>
                      </p:childTnLst>
                    </p:cTn>
                  </p:par>
                </p:childTnLst>
              </p:cTn>
              <p:nextCondLst>
                <p:cond delay="0" evt="onClick">
                  <p:tgtEl>
                    <p:spTgt spid="101"/>
                  </p:tgtEl>
                </p:cond>
              </p:nextCondLst>
            </p:seq>
            <p:video fullScrn="0">
              <p:cMediaNode mute="0" showWhenStopped="1" numSld="1" vol="100000">
                <p:cTn id="16" fill="hold" display="0">
                  <p:stCondLst>
                    <p:cond delay="indefinite"/>
                  </p:stCondLst>
                </p:cTn>
                <p:tgtEl>
                  <p:spTgt spid="102"/>
                </p:tgtEl>
              </p:cMediaNode>
            </p:video>
            <p:seq concurrent="1" prevAc="none" nextAc="seek">
              <p:cTn id="17" evtFilter="cancelBubble" nodeType="interactiveSeq" restart="whenNotActive" fill="hold">
                <p:stCondLst>
                  <p:cond delay="0" evt="onClick">
                    <p:tgtEl>
                      <p:spTgt spid="102"/>
                    </p:tgtEl>
                  </p:cond>
                </p:stCondLst>
                <p:endSync delay="0" evt="end">
                  <p:rtn val="all"/>
                </p:endSync>
                <p:childTnLst>
                  <p:par>
                    <p:cTn id="18" fill="hold">
                      <p:stCondLst>
                        <p:cond delay="0"/>
                      </p:stCondLst>
                      <p:childTnLst>
                        <p:par>
                          <p:cTn id="19" fill="hold">
                            <p:stCondLst>
                              <p:cond delay="0"/>
                            </p:stCondLst>
                            <p:childTnLst>
                              <p:par>
                                <p:cTn id="20" presetClass="mediacall" nodeType="clickEffect" presetSubtype="0" presetID="2" fill="hold">
                                  <p:stCondLst>
                                    <p:cond delay="0"/>
                                  </p:stCondLst>
                                  <p:childTnLst>
                                    <p:cmd type="call" cmd="togglePause">
                                      <p:cBhvr>
                                        <p:cTn id="21" dur="1" fill="hold"/>
                                        <p:tgtEl>
                                          <p:spTgt spid="102"/>
                                        </p:tgtEl>
                                      </p:cBhvr>
                                    </p:cmd>
                                  </p:childTnLst>
                                </p:cTn>
                              </p:par>
                            </p:childTnLst>
                          </p:cTn>
                        </p:par>
                      </p:childTnLst>
                    </p:cTn>
                  </p:par>
                </p:childTnLst>
              </p:cTn>
              <p:nextCondLst>
                <p:cond delay="0" evt="onClick">
                  <p:tgtEl>
                    <p:spTgt spid="10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Freeform 2"/>
          <p:cNvSpPr/>
          <p:nvPr/>
        </p:nvSpPr>
        <p:spPr>
          <a:xfrm>
            <a:off x="0" y="0"/>
            <a:ext cx="18288000" cy="10301603"/>
          </a:xfrm>
          <a:prstGeom prst="rect">
            <a:avLst/>
          </a:prstGeom>
          <a:blipFill>
            <a:blip r:embed="rId2"/>
            <a:stretch>
              <a:fillRect/>
            </a:stretch>
          </a:blipFill>
          <a:ln w="12700">
            <a:miter lim="400000"/>
          </a:ln>
        </p:spPr>
        <p:txBody>
          <a:bodyPr lIns="45719" rIns="45719"/>
          <a:lstStyle/>
          <a:p>
            <a:pPr/>
          </a:p>
        </p:txBody>
      </p:sp>
      <p:sp>
        <p:nvSpPr>
          <p:cNvPr id="108" name="Freeform 3"/>
          <p:cNvSpPr/>
          <p:nvPr/>
        </p:nvSpPr>
        <p:spPr>
          <a:xfrm>
            <a:off x="1374300" y="308673"/>
            <a:ext cx="6536875" cy="9684257"/>
          </a:xfrm>
          <a:prstGeom prst="rect">
            <a:avLst/>
          </a:prstGeom>
          <a:blipFill>
            <a:blip r:embed="rId3"/>
            <a:stretch>
              <a:fillRect/>
            </a:stretch>
          </a:blipFill>
          <a:ln w="12700">
            <a:miter lim="400000"/>
          </a:ln>
        </p:spPr>
        <p:txBody>
          <a:bodyPr lIns="45719" rIns="45719"/>
          <a:lstStyle/>
          <a:p>
            <a:pPr/>
          </a:p>
        </p:txBody>
      </p:sp>
      <p:sp>
        <p:nvSpPr>
          <p:cNvPr id="109" name="Freeform 5"/>
          <p:cNvSpPr/>
          <p:nvPr/>
        </p:nvSpPr>
        <p:spPr>
          <a:xfrm>
            <a:off x="2772349" y="3204587"/>
            <a:ext cx="17508925" cy="41777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 y="0"/>
                </a:moveTo>
                <a:lnTo>
                  <a:pt x="21494" y="0"/>
                </a:lnTo>
                <a:cubicBezTo>
                  <a:pt x="21522" y="0"/>
                  <a:pt x="21549" y="47"/>
                  <a:pt x="21569" y="130"/>
                </a:cubicBezTo>
                <a:cubicBezTo>
                  <a:pt x="21589" y="213"/>
                  <a:pt x="21600" y="325"/>
                  <a:pt x="21600" y="443"/>
                </a:cubicBezTo>
                <a:lnTo>
                  <a:pt x="21600" y="21157"/>
                </a:lnTo>
                <a:cubicBezTo>
                  <a:pt x="21600" y="21275"/>
                  <a:pt x="21589" y="21387"/>
                  <a:pt x="21569" y="21470"/>
                </a:cubicBezTo>
                <a:cubicBezTo>
                  <a:pt x="21549" y="21553"/>
                  <a:pt x="21522" y="21600"/>
                  <a:pt x="21494" y="21600"/>
                </a:cubicBezTo>
                <a:lnTo>
                  <a:pt x="106" y="21600"/>
                </a:lnTo>
                <a:cubicBezTo>
                  <a:pt x="78" y="21600"/>
                  <a:pt x="51" y="21553"/>
                  <a:pt x="31" y="21470"/>
                </a:cubicBezTo>
                <a:cubicBezTo>
                  <a:pt x="11" y="21387"/>
                  <a:pt x="0" y="21275"/>
                  <a:pt x="0" y="21157"/>
                </a:cubicBezTo>
                <a:lnTo>
                  <a:pt x="0" y="443"/>
                </a:lnTo>
                <a:cubicBezTo>
                  <a:pt x="0" y="325"/>
                  <a:pt x="11" y="213"/>
                  <a:pt x="31" y="130"/>
                </a:cubicBezTo>
                <a:cubicBezTo>
                  <a:pt x="51" y="47"/>
                  <a:pt x="78" y="0"/>
                  <a:pt x="106" y="0"/>
                </a:cubicBezTo>
                <a:close/>
              </a:path>
            </a:pathLst>
          </a:custGeom>
          <a:solidFill>
            <a:srgbClr val="FFFFFF"/>
          </a:solidFill>
          <a:ln w="12700">
            <a:miter lim="400000"/>
          </a:ln>
        </p:spPr>
        <p:txBody>
          <a:bodyPr lIns="45719" rIns="45719"/>
          <a:lstStyle/>
          <a:p>
            <a:pPr/>
          </a:p>
        </p:txBody>
      </p:sp>
      <p:sp>
        <p:nvSpPr>
          <p:cNvPr id="110" name="TextBox 7"/>
          <p:cNvSpPr txBox="1"/>
          <p:nvPr/>
        </p:nvSpPr>
        <p:spPr>
          <a:xfrm>
            <a:off x="4040673" y="5108905"/>
            <a:ext cx="13353876" cy="83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6800"/>
              </a:lnSpc>
              <a:defRPr sz="4900">
                <a:latin typeface="Breul Grotesk"/>
                <a:ea typeface="Breul Grotesk"/>
                <a:cs typeface="Breul Grotesk"/>
                <a:sym typeface="Breul Grotesk"/>
              </a:defRPr>
            </a:pPr>
            <a:r>
              <a:t>Understanding</a:t>
            </a:r>
            <a:r>
              <a:rPr>
                <a:solidFill>
                  <a:srgbClr val="F46C31"/>
                </a:solidFill>
              </a:rPr>
              <a:t> Computational Photography</a:t>
            </a:r>
          </a:p>
        </p:txBody>
      </p:sp>
      <p:sp>
        <p:nvSpPr>
          <p:cNvPr id="111" name="TextBox 8"/>
          <p:cNvSpPr txBox="1"/>
          <p:nvPr/>
        </p:nvSpPr>
        <p:spPr>
          <a:xfrm>
            <a:off x="4040673" y="3720412"/>
            <a:ext cx="13353876" cy="8572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000"/>
              </a:lnSpc>
              <a:defRPr sz="5000">
                <a:latin typeface="Breul Grotesk"/>
                <a:ea typeface="Breul Grotesk"/>
                <a:cs typeface="Breul Grotesk"/>
                <a:sym typeface="Breul Grotesk"/>
              </a:defRPr>
            </a:lvl1pPr>
          </a:lstStyle>
          <a:p>
            <a:pPr/>
            <a:r>
              <a:t>SECTION 01</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Freeform 3"/>
          <p:cNvSpPr/>
          <p:nvPr/>
        </p:nvSpPr>
        <p:spPr>
          <a:xfrm>
            <a:off x="1028699" y="1028699"/>
            <a:ext cx="15884674" cy="4952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 y="0"/>
                </a:moveTo>
                <a:lnTo>
                  <a:pt x="21514" y="0"/>
                </a:lnTo>
                <a:cubicBezTo>
                  <a:pt x="21537" y="0"/>
                  <a:pt x="21559" y="29"/>
                  <a:pt x="21575" y="80"/>
                </a:cubicBezTo>
                <a:cubicBezTo>
                  <a:pt x="21591" y="132"/>
                  <a:pt x="21600" y="202"/>
                  <a:pt x="21600" y="275"/>
                </a:cubicBezTo>
                <a:lnTo>
                  <a:pt x="21600" y="21325"/>
                </a:lnTo>
                <a:cubicBezTo>
                  <a:pt x="21600" y="21398"/>
                  <a:pt x="21591" y="21468"/>
                  <a:pt x="21575" y="21520"/>
                </a:cubicBezTo>
                <a:cubicBezTo>
                  <a:pt x="21559" y="21571"/>
                  <a:pt x="21537" y="21600"/>
                  <a:pt x="21514" y="21600"/>
                </a:cubicBezTo>
                <a:lnTo>
                  <a:pt x="86" y="21600"/>
                </a:lnTo>
                <a:cubicBezTo>
                  <a:pt x="63" y="21600"/>
                  <a:pt x="41" y="21571"/>
                  <a:pt x="25" y="21520"/>
                </a:cubicBezTo>
                <a:cubicBezTo>
                  <a:pt x="9" y="21468"/>
                  <a:pt x="0" y="21398"/>
                  <a:pt x="0" y="21325"/>
                </a:cubicBezTo>
                <a:lnTo>
                  <a:pt x="0" y="275"/>
                </a:lnTo>
                <a:cubicBezTo>
                  <a:pt x="0" y="202"/>
                  <a:pt x="9" y="132"/>
                  <a:pt x="25" y="80"/>
                </a:cubicBezTo>
                <a:cubicBezTo>
                  <a:pt x="41" y="29"/>
                  <a:pt x="63" y="0"/>
                  <a:pt x="86" y="0"/>
                </a:cubicBezTo>
                <a:close/>
              </a:path>
            </a:pathLst>
          </a:custGeom>
          <a:blipFill>
            <a:blip r:embed="rId2"/>
            <a:stretch>
              <a:fillRect/>
            </a:stretch>
          </a:blipFill>
          <a:ln w="12700">
            <a:miter lim="400000"/>
          </a:ln>
        </p:spPr>
        <p:txBody>
          <a:bodyPr lIns="45719" rIns="45719"/>
          <a:lstStyle/>
          <a:p>
            <a:pPr/>
          </a:p>
        </p:txBody>
      </p:sp>
      <p:sp>
        <p:nvSpPr>
          <p:cNvPr id="114" name="TextBox 4"/>
          <p:cNvSpPr txBox="1"/>
          <p:nvPr/>
        </p:nvSpPr>
        <p:spPr>
          <a:xfrm>
            <a:off x="1048237" y="6366988"/>
            <a:ext cx="15865137" cy="25615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The evolution of smartphone cameras has been a rapid journey marked by technological leaps. Starting with basic cameras in the early 2000s, smartphones quickly entered a "megapixel race" in the late 2000s to early 2010s, pushing for higher resolutions. Autofocus and LED flash were introduced, addressing focus and low-light issues. The late 2010s to early 2020s saw the rise of dual and triple camera setups, offering versatility in photography. However, it was the integration of computational photography in the mid to late 2020s that truly transformed smartphone cameras, introducing features like Night Mode and Portrait Mode, blurring the line between smartphones and professional cameras.</a:t>
            </a:r>
          </a:p>
        </p:txBody>
      </p:sp>
    </p:spTree>
  </p:cSld>
  <p:clrMapOvr>
    <a:masterClrMapping/>
  </p:clrMapOvr>
  <mc:AlternateContent xmlns:mc="http://schemas.openxmlformats.org/markup-compatibility/2006">
    <mc:Choice xmlns:p14="http://schemas.microsoft.com/office/powerpoint/2010/main" Requires="p14">
      <p:transition spd="fast" advClick="1" p14:dur="500">
        <p:fad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6" name="Picture 2" descr="Picture 2"/>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68581"/>
            <a:ext cx="18288000" cy="10355582"/>
          </a:xfrm>
          <a:prstGeom prst="rect">
            <a:avLst/>
          </a:prstGeom>
          <a:ln w="12700">
            <a:miter lim="400000"/>
          </a:ln>
        </p:spPr>
      </p:pic>
      <p:grpSp>
        <p:nvGrpSpPr>
          <p:cNvPr id="121" name="Group 3"/>
          <p:cNvGrpSpPr/>
          <p:nvPr/>
        </p:nvGrpSpPr>
        <p:grpSpPr>
          <a:xfrm>
            <a:off x="2234742" y="3640411"/>
            <a:ext cx="3825797" cy="4986172"/>
            <a:chOff x="0" y="0"/>
            <a:chExt cx="3825795" cy="4986170"/>
          </a:xfrm>
        </p:grpSpPr>
        <p:sp>
          <p:nvSpPr>
            <p:cNvPr id="117" name="Freeform 5"/>
            <p:cNvSpPr/>
            <p:nvPr/>
          </p:nvSpPr>
          <p:spPr>
            <a:xfrm>
              <a:off x="0" y="-1"/>
              <a:ext cx="3825797" cy="4986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12" y="0"/>
                  </a:moveTo>
                  <a:lnTo>
                    <a:pt x="19388" y="0"/>
                  </a:lnTo>
                  <a:cubicBezTo>
                    <a:pt x="19974" y="0"/>
                    <a:pt x="20537" y="179"/>
                    <a:pt x="20952" y="497"/>
                  </a:cubicBezTo>
                  <a:cubicBezTo>
                    <a:pt x="21367" y="816"/>
                    <a:pt x="21600" y="1247"/>
                    <a:pt x="21600" y="1697"/>
                  </a:cubicBezTo>
                  <a:lnTo>
                    <a:pt x="21600" y="19903"/>
                  </a:lnTo>
                  <a:cubicBezTo>
                    <a:pt x="21600" y="20840"/>
                    <a:pt x="20609" y="21600"/>
                    <a:pt x="19388" y="21600"/>
                  </a:cubicBezTo>
                  <a:lnTo>
                    <a:pt x="2212" y="21600"/>
                  </a:lnTo>
                  <a:cubicBezTo>
                    <a:pt x="991" y="21600"/>
                    <a:pt x="0" y="20840"/>
                    <a:pt x="0" y="19903"/>
                  </a:cubicBezTo>
                  <a:lnTo>
                    <a:pt x="0" y="1697"/>
                  </a:lnTo>
                  <a:cubicBezTo>
                    <a:pt x="0" y="760"/>
                    <a:pt x="991" y="0"/>
                    <a:pt x="2212" y="0"/>
                  </a:cubicBezTo>
                  <a:close/>
                </a:path>
              </a:pathLst>
            </a:custGeom>
            <a:blipFill rotWithShape="1">
              <a:blip r:embed="rId4"/>
              <a:srcRect l="0" t="0" r="0" b="0"/>
              <a:stretch>
                <a:fillRect/>
              </a:stretch>
            </a:blipFill>
            <a:ln w="57150" cap="rnd">
              <a:solidFill>
                <a:srgbClr val="FFFFFF"/>
              </a:solidFill>
              <a:prstDash val="solid"/>
              <a:round/>
            </a:ln>
            <a:effectLst/>
          </p:spPr>
          <p:txBody>
            <a:bodyPr wrap="square" lIns="45719" tIns="45719" rIns="45719" bIns="45719" numCol="1" anchor="t">
              <a:noAutofit/>
            </a:bodyPr>
            <a:lstStyle/>
            <a:p>
              <a:pPr/>
            </a:p>
          </p:txBody>
        </p:sp>
        <p:sp>
          <p:nvSpPr>
            <p:cNvPr id="118" name="TextBox 6"/>
            <p:cNvSpPr txBox="1"/>
            <p:nvPr/>
          </p:nvSpPr>
          <p:spPr>
            <a:xfrm>
              <a:off x="295668" y="539976"/>
              <a:ext cx="640066" cy="659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01</a:t>
              </a:r>
            </a:p>
          </p:txBody>
        </p:sp>
        <p:sp>
          <p:nvSpPr>
            <p:cNvPr id="119" name="TextBox 7"/>
            <p:cNvSpPr txBox="1"/>
            <p:nvPr/>
          </p:nvSpPr>
          <p:spPr>
            <a:xfrm>
              <a:off x="352818" y="1327177"/>
              <a:ext cx="1782269" cy="5506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lnSpc>
                  <a:spcPts val="4500"/>
                </a:lnSpc>
                <a:defRPr sz="3200">
                  <a:solidFill>
                    <a:srgbClr val="545454"/>
                  </a:solidFill>
                  <a:latin typeface="Breul Grotesk"/>
                  <a:ea typeface="Breul Grotesk"/>
                  <a:cs typeface="Breul Grotesk"/>
                  <a:sym typeface="Breul Grotesk"/>
                </a:defRPr>
              </a:lvl1pPr>
            </a:lstStyle>
            <a:p>
              <a:pPr/>
              <a:r>
                <a:t>Definition</a:t>
              </a:r>
            </a:p>
          </p:txBody>
        </p:sp>
        <p:sp>
          <p:nvSpPr>
            <p:cNvPr id="120" name="TextBox 8"/>
            <p:cNvSpPr txBox="1"/>
            <p:nvPr/>
          </p:nvSpPr>
          <p:spPr>
            <a:xfrm>
              <a:off x="352818" y="2185115"/>
              <a:ext cx="3079390" cy="22979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2600"/>
                </a:lnSpc>
                <a:defRPr>
                  <a:solidFill>
                    <a:srgbClr val="545454"/>
                  </a:solidFill>
                  <a:latin typeface="Breul Grotesk"/>
                  <a:ea typeface="Breul Grotesk"/>
                  <a:cs typeface="Breul Grotesk"/>
                  <a:sym typeface="Breul Grotesk"/>
                </a:defRPr>
              </a:lvl1pPr>
            </a:lstStyle>
            <a:p>
              <a:pPr/>
              <a:r>
                <a:t>Computational photography is a technique used in smartphone cameras that involves the use of software processing to enhance image quality and create unique visual effects.</a:t>
              </a:r>
            </a:p>
          </p:txBody>
        </p:sp>
      </p:grpSp>
      <p:sp>
        <p:nvSpPr>
          <p:cNvPr id="122" name="Freeform 10"/>
          <p:cNvSpPr/>
          <p:nvPr/>
        </p:nvSpPr>
        <p:spPr>
          <a:xfrm>
            <a:off x="6826750" y="2842494"/>
            <a:ext cx="4250514" cy="55397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1" y="0"/>
                </a:moveTo>
                <a:lnTo>
                  <a:pt x="19609" y="0"/>
                </a:lnTo>
                <a:cubicBezTo>
                  <a:pt x="20137" y="0"/>
                  <a:pt x="20643" y="161"/>
                  <a:pt x="21017" y="447"/>
                </a:cubicBezTo>
                <a:cubicBezTo>
                  <a:pt x="21390" y="734"/>
                  <a:pt x="21600" y="1123"/>
                  <a:pt x="21600" y="1528"/>
                </a:cubicBezTo>
                <a:lnTo>
                  <a:pt x="21600" y="20072"/>
                </a:lnTo>
                <a:cubicBezTo>
                  <a:pt x="21600" y="20916"/>
                  <a:pt x="20708" y="21600"/>
                  <a:pt x="19609" y="21600"/>
                </a:cubicBezTo>
                <a:lnTo>
                  <a:pt x="1991" y="21600"/>
                </a:lnTo>
                <a:cubicBezTo>
                  <a:pt x="892" y="21600"/>
                  <a:pt x="0" y="20916"/>
                  <a:pt x="0" y="20072"/>
                </a:cubicBezTo>
                <a:lnTo>
                  <a:pt x="0" y="1528"/>
                </a:lnTo>
                <a:cubicBezTo>
                  <a:pt x="0" y="684"/>
                  <a:pt x="892" y="0"/>
                  <a:pt x="1991" y="0"/>
                </a:cubicBezTo>
                <a:close/>
              </a:path>
            </a:pathLst>
          </a:custGeom>
          <a:blipFill>
            <a:blip r:embed="rId4"/>
            <a:stretch>
              <a:fillRect/>
            </a:stretch>
          </a:blipFill>
          <a:ln w="57150" cap="rnd">
            <a:solidFill>
              <a:srgbClr val="FFFFFF"/>
            </a:solidFill>
          </a:ln>
        </p:spPr>
        <p:txBody>
          <a:bodyPr lIns="45719" rIns="45719"/>
          <a:lstStyle/>
          <a:p>
            <a:pPr/>
          </a:p>
        </p:txBody>
      </p:sp>
      <p:sp>
        <p:nvSpPr>
          <p:cNvPr id="123" name="Freeform 12"/>
          <p:cNvSpPr/>
          <p:nvPr/>
        </p:nvSpPr>
        <p:spPr>
          <a:xfrm>
            <a:off x="11839262" y="3640411"/>
            <a:ext cx="3825797" cy="4986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12" y="0"/>
                </a:moveTo>
                <a:lnTo>
                  <a:pt x="19388" y="0"/>
                </a:lnTo>
                <a:cubicBezTo>
                  <a:pt x="19974" y="0"/>
                  <a:pt x="20537" y="179"/>
                  <a:pt x="20952" y="497"/>
                </a:cubicBezTo>
                <a:cubicBezTo>
                  <a:pt x="21367" y="816"/>
                  <a:pt x="21600" y="1247"/>
                  <a:pt x="21600" y="1697"/>
                </a:cubicBezTo>
                <a:lnTo>
                  <a:pt x="21600" y="19903"/>
                </a:lnTo>
                <a:cubicBezTo>
                  <a:pt x="21600" y="20840"/>
                  <a:pt x="20609" y="21600"/>
                  <a:pt x="19388" y="21600"/>
                </a:cubicBezTo>
                <a:lnTo>
                  <a:pt x="2212" y="21600"/>
                </a:lnTo>
                <a:cubicBezTo>
                  <a:pt x="991" y="21600"/>
                  <a:pt x="0" y="20840"/>
                  <a:pt x="0" y="19903"/>
                </a:cubicBezTo>
                <a:lnTo>
                  <a:pt x="0" y="1697"/>
                </a:lnTo>
                <a:cubicBezTo>
                  <a:pt x="0" y="760"/>
                  <a:pt x="991" y="0"/>
                  <a:pt x="2212" y="0"/>
                </a:cubicBezTo>
                <a:close/>
              </a:path>
            </a:pathLst>
          </a:custGeom>
          <a:blipFill>
            <a:blip r:embed="rId4"/>
            <a:stretch>
              <a:fillRect/>
            </a:stretch>
          </a:blipFill>
          <a:ln w="57150" cap="rnd">
            <a:solidFill>
              <a:srgbClr val="FFFFFF"/>
            </a:solidFill>
          </a:ln>
        </p:spPr>
        <p:txBody>
          <a:bodyPr lIns="45719" rIns="45719"/>
          <a:lstStyle/>
          <a:p>
            <a:pPr/>
          </a:p>
        </p:txBody>
      </p:sp>
      <p:sp>
        <p:nvSpPr>
          <p:cNvPr id="124" name="TextBox 13"/>
          <p:cNvSpPr txBox="1"/>
          <p:nvPr/>
        </p:nvSpPr>
        <p:spPr>
          <a:xfrm>
            <a:off x="7155242" y="3429710"/>
            <a:ext cx="711123" cy="7351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000"/>
              </a:lnSpc>
              <a:defRPr sz="4300">
                <a:solidFill>
                  <a:srgbClr val="545454"/>
                </a:solidFill>
                <a:latin typeface="Breul Grotesk"/>
                <a:ea typeface="Breul Grotesk"/>
                <a:cs typeface="Breul Grotesk"/>
                <a:sym typeface="Breul Grotesk"/>
              </a:defRPr>
            </a:lvl1pPr>
          </a:lstStyle>
          <a:p>
            <a:pPr/>
            <a:r>
              <a:t>02</a:t>
            </a:r>
          </a:p>
        </p:txBody>
      </p:sp>
      <p:sp>
        <p:nvSpPr>
          <p:cNvPr id="125" name="TextBox 14"/>
          <p:cNvSpPr txBox="1"/>
          <p:nvPr/>
        </p:nvSpPr>
        <p:spPr>
          <a:xfrm>
            <a:off x="7218736" y="4315414"/>
            <a:ext cx="2838711" cy="6131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000"/>
              </a:lnSpc>
              <a:defRPr sz="3600">
                <a:solidFill>
                  <a:srgbClr val="545454"/>
                </a:solidFill>
                <a:latin typeface="Breul Grotesk"/>
                <a:ea typeface="Breul Grotesk"/>
                <a:cs typeface="Breul Grotesk"/>
                <a:sym typeface="Breul Grotesk"/>
              </a:defRPr>
            </a:lvl1pPr>
          </a:lstStyle>
          <a:p>
            <a:pPr/>
            <a:r>
              <a:t>How it Works</a:t>
            </a:r>
          </a:p>
        </p:txBody>
      </p:sp>
      <p:sp>
        <p:nvSpPr>
          <p:cNvPr id="126" name="TextBox 15"/>
          <p:cNvSpPr txBox="1"/>
          <p:nvPr/>
        </p:nvSpPr>
        <p:spPr>
          <a:xfrm>
            <a:off x="7218736" y="5254309"/>
            <a:ext cx="3421246" cy="25615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Smartphones analyze the scene being photographed and apply optimizations based on computational algorithms to produce the best possible image.</a:t>
            </a:r>
          </a:p>
        </p:txBody>
      </p:sp>
      <p:sp>
        <p:nvSpPr>
          <p:cNvPr id="127" name="TextBox 16"/>
          <p:cNvSpPr txBox="1"/>
          <p:nvPr/>
        </p:nvSpPr>
        <p:spPr>
          <a:xfrm>
            <a:off x="1028699" y="904875"/>
            <a:ext cx="13572446" cy="10882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8900"/>
              </a:lnSpc>
              <a:defRPr sz="6300">
                <a:latin typeface="Breul Grotesk"/>
                <a:ea typeface="Breul Grotesk"/>
                <a:cs typeface="Breul Grotesk"/>
                <a:sym typeface="Breul Grotesk"/>
              </a:defRPr>
            </a:lvl1pPr>
          </a:lstStyle>
          <a:p>
            <a:pPr/>
            <a:r>
              <a:t>What is Computational Photography?</a:t>
            </a:r>
          </a:p>
        </p:txBody>
      </p:sp>
      <p:sp>
        <p:nvSpPr>
          <p:cNvPr id="128" name="TextBox 17"/>
          <p:cNvSpPr txBox="1"/>
          <p:nvPr/>
        </p:nvSpPr>
        <p:spPr>
          <a:xfrm>
            <a:off x="12134932" y="4161339"/>
            <a:ext cx="640067" cy="6596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03</a:t>
            </a:r>
          </a:p>
        </p:txBody>
      </p:sp>
      <p:sp>
        <p:nvSpPr>
          <p:cNvPr id="129" name="TextBox 18"/>
          <p:cNvSpPr txBox="1"/>
          <p:nvPr/>
        </p:nvSpPr>
        <p:spPr>
          <a:xfrm>
            <a:off x="12192082" y="4950921"/>
            <a:ext cx="2251566" cy="5506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500"/>
              </a:lnSpc>
              <a:defRPr sz="3200">
                <a:solidFill>
                  <a:srgbClr val="545454"/>
                </a:solidFill>
                <a:latin typeface="Breul Grotesk"/>
                <a:ea typeface="Breul Grotesk"/>
                <a:cs typeface="Breul Grotesk"/>
                <a:sym typeface="Breul Grotesk"/>
              </a:defRPr>
            </a:lvl1pPr>
          </a:lstStyle>
          <a:p>
            <a:pPr/>
            <a:r>
              <a:t>Advantages</a:t>
            </a:r>
          </a:p>
        </p:txBody>
      </p:sp>
      <p:sp>
        <p:nvSpPr>
          <p:cNvPr id="130" name="TextBox 19"/>
          <p:cNvSpPr txBox="1"/>
          <p:nvPr/>
        </p:nvSpPr>
        <p:spPr>
          <a:xfrm>
            <a:off x="12192082" y="5816003"/>
            <a:ext cx="3079391" cy="23025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a:solidFill>
                  <a:srgbClr val="545454"/>
                </a:solidFill>
                <a:latin typeface="Breul Grotesk"/>
                <a:ea typeface="Breul Grotesk"/>
                <a:cs typeface="Breul Grotesk"/>
                <a:sym typeface="Breul Grotesk"/>
              </a:defRPr>
            </a:lvl1pPr>
          </a:lstStyle>
          <a:p>
            <a:pPr/>
            <a:r>
              <a:t>Computational photography allows for features such as portrait mode, night mode, and HDR, which significantly improve the quality of smartphone photography.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000" fill="hold"/>
                                        <p:tgtEl>
                                          <p:spTgt spid="11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16"/>
                </p:tgtEl>
              </p:cMediaNode>
            </p:video>
            <p:seq concurrent="1" prevAc="none" nextAc="seek">
              <p:cTn id="8" evtFilter="cancelBubble" nodeType="interactiveSeq" restart="whenNotActive" fill="hold">
                <p:stCondLst>
                  <p:cond delay="0" evt="onClick">
                    <p:tgtEl>
                      <p:spTgt spid="11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16"/>
                                        </p:tgtEl>
                                      </p:cBhvr>
                                    </p:cmd>
                                  </p:childTnLst>
                                </p:cTn>
                              </p:par>
                            </p:childTnLst>
                          </p:cTn>
                        </p:par>
                      </p:childTnLst>
                    </p:cTn>
                  </p:par>
                </p:childTnLst>
              </p:cTn>
              <p:nextCondLst>
                <p:cond delay="0" evt="onClick">
                  <p:tgtEl>
                    <p:spTgt spid="11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Freeform 2"/>
          <p:cNvSpPr/>
          <p:nvPr/>
        </p:nvSpPr>
        <p:spPr>
          <a:xfrm>
            <a:off x="0" y="0"/>
            <a:ext cx="18288000" cy="10301603"/>
          </a:xfrm>
          <a:prstGeom prst="rect">
            <a:avLst/>
          </a:prstGeom>
          <a:blipFill>
            <a:blip r:embed="rId2"/>
            <a:stretch>
              <a:fillRect/>
            </a:stretch>
          </a:blipFill>
          <a:ln w="12700">
            <a:miter lim="400000"/>
          </a:ln>
        </p:spPr>
        <p:txBody>
          <a:bodyPr lIns="45719" rIns="45719"/>
          <a:lstStyle/>
          <a:p>
            <a:pPr/>
          </a:p>
        </p:txBody>
      </p:sp>
      <p:sp>
        <p:nvSpPr>
          <p:cNvPr id="133" name="Freeform 3"/>
          <p:cNvSpPr/>
          <p:nvPr/>
        </p:nvSpPr>
        <p:spPr>
          <a:xfrm>
            <a:off x="1771407" y="-4114800"/>
            <a:ext cx="5554981" cy="8229600"/>
          </a:xfrm>
          <a:prstGeom prst="rect">
            <a:avLst/>
          </a:prstGeom>
          <a:blipFill>
            <a:blip r:embed="rId3"/>
            <a:stretch>
              <a:fillRect/>
            </a:stretch>
          </a:blipFill>
          <a:ln w="12700">
            <a:miter lim="400000"/>
          </a:ln>
        </p:spPr>
        <p:txBody>
          <a:bodyPr lIns="45719" rIns="45719"/>
          <a:lstStyle/>
          <a:p>
            <a:pPr/>
          </a:p>
        </p:txBody>
      </p:sp>
      <p:sp>
        <p:nvSpPr>
          <p:cNvPr id="134" name="Freeform 5"/>
          <p:cNvSpPr/>
          <p:nvPr/>
        </p:nvSpPr>
        <p:spPr>
          <a:xfrm>
            <a:off x="2058555" y="2760692"/>
            <a:ext cx="14170888" cy="58363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 y="0"/>
                </a:moveTo>
                <a:lnTo>
                  <a:pt x="21505" y="0"/>
                </a:lnTo>
                <a:cubicBezTo>
                  <a:pt x="21558" y="0"/>
                  <a:pt x="21600" y="103"/>
                  <a:pt x="21600" y="230"/>
                </a:cubicBezTo>
                <a:lnTo>
                  <a:pt x="21600" y="21370"/>
                </a:lnTo>
                <a:cubicBezTo>
                  <a:pt x="21600" y="21497"/>
                  <a:pt x="21558" y="21600"/>
                  <a:pt x="21505" y="21600"/>
                </a:cubicBezTo>
                <a:lnTo>
                  <a:pt x="95" y="21600"/>
                </a:lnTo>
                <a:cubicBezTo>
                  <a:pt x="42" y="21600"/>
                  <a:pt x="0" y="21497"/>
                  <a:pt x="0" y="21370"/>
                </a:cubicBezTo>
                <a:lnTo>
                  <a:pt x="0" y="230"/>
                </a:lnTo>
                <a:cubicBezTo>
                  <a:pt x="0" y="103"/>
                  <a:pt x="42" y="0"/>
                  <a:pt x="95" y="0"/>
                </a:cubicBezTo>
                <a:close/>
              </a:path>
            </a:pathLst>
          </a:custGeom>
          <a:solidFill>
            <a:srgbClr val="FFFFFF"/>
          </a:solidFill>
          <a:ln w="12700">
            <a:miter lim="400000"/>
          </a:ln>
        </p:spPr>
        <p:txBody>
          <a:bodyPr lIns="45719" rIns="45719"/>
          <a:lstStyle/>
          <a:p>
            <a:pPr/>
          </a:p>
        </p:txBody>
      </p:sp>
      <p:sp>
        <p:nvSpPr>
          <p:cNvPr id="135" name="Freeform 7"/>
          <p:cNvSpPr/>
          <p:nvPr/>
        </p:nvSpPr>
        <p:spPr>
          <a:xfrm>
            <a:off x="5176670" y="3435786"/>
            <a:ext cx="1631041" cy="1631041"/>
          </a:xfrm>
          <a:prstGeom prst="rect">
            <a:avLst/>
          </a:prstGeom>
          <a:blipFill>
            <a:blip r:embed="rId4"/>
            <a:stretch>
              <a:fillRect/>
            </a:stretch>
          </a:blipFill>
          <a:ln w="12700">
            <a:miter lim="400000"/>
          </a:ln>
        </p:spPr>
        <p:txBody>
          <a:bodyPr lIns="45719" rIns="45719"/>
          <a:lstStyle/>
          <a:p>
            <a:pPr/>
          </a:p>
        </p:txBody>
      </p:sp>
      <p:sp>
        <p:nvSpPr>
          <p:cNvPr id="136" name="Freeform 8"/>
          <p:cNvSpPr/>
          <p:nvPr/>
        </p:nvSpPr>
        <p:spPr>
          <a:xfrm>
            <a:off x="11476107" y="3435786"/>
            <a:ext cx="1832630" cy="1631041"/>
          </a:xfrm>
          <a:prstGeom prst="rect">
            <a:avLst/>
          </a:prstGeom>
          <a:blipFill>
            <a:blip r:embed="rId5"/>
            <a:stretch>
              <a:fillRect/>
            </a:stretch>
          </a:blipFill>
          <a:ln w="12700">
            <a:miter lim="400000"/>
          </a:ln>
        </p:spPr>
        <p:txBody>
          <a:bodyPr lIns="45719" rIns="45719"/>
          <a:lstStyle/>
          <a:p>
            <a:pPr/>
          </a:p>
        </p:txBody>
      </p:sp>
      <p:sp>
        <p:nvSpPr>
          <p:cNvPr id="137" name="TextBox 9"/>
          <p:cNvSpPr txBox="1"/>
          <p:nvPr/>
        </p:nvSpPr>
        <p:spPr>
          <a:xfrm>
            <a:off x="1028699" y="923924"/>
            <a:ext cx="15311726" cy="9429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700"/>
              </a:lnSpc>
              <a:defRPr sz="5500">
                <a:latin typeface="Breul Grotesk"/>
                <a:ea typeface="Breul Grotesk"/>
                <a:cs typeface="Breul Grotesk"/>
                <a:sym typeface="Breul Grotesk"/>
              </a:defRPr>
            </a:lvl1pPr>
          </a:lstStyle>
          <a:p>
            <a:pPr/>
            <a:r>
              <a:t>Role of Algorithms in Computational Photography</a:t>
            </a:r>
          </a:p>
        </p:txBody>
      </p:sp>
      <p:sp>
        <p:nvSpPr>
          <p:cNvPr id="138" name="TextBox 10"/>
          <p:cNvSpPr txBox="1"/>
          <p:nvPr/>
        </p:nvSpPr>
        <p:spPr>
          <a:xfrm>
            <a:off x="4267341" y="5339657"/>
            <a:ext cx="3449701" cy="6131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000"/>
              </a:lnSpc>
              <a:defRPr sz="3600">
                <a:solidFill>
                  <a:srgbClr val="545454"/>
                </a:solidFill>
                <a:latin typeface="Breul Grotesk"/>
                <a:ea typeface="Breul Grotesk"/>
                <a:cs typeface="Breul Grotesk"/>
                <a:sym typeface="Breul Grotesk"/>
              </a:defRPr>
            </a:lvl1pPr>
          </a:lstStyle>
          <a:p>
            <a:pPr/>
            <a:r>
              <a:t>Scene Detection</a:t>
            </a:r>
          </a:p>
        </p:txBody>
      </p:sp>
      <p:sp>
        <p:nvSpPr>
          <p:cNvPr id="139" name="TextBox 11"/>
          <p:cNvSpPr txBox="1"/>
          <p:nvPr/>
        </p:nvSpPr>
        <p:spPr>
          <a:xfrm>
            <a:off x="10959347" y="5339657"/>
            <a:ext cx="3069755" cy="6131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000"/>
              </a:lnSpc>
              <a:defRPr sz="3600">
                <a:solidFill>
                  <a:srgbClr val="545454"/>
                </a:solidFill>
                <a:latin typeface="Breul Grotesk"/>
                <a:ea typeface="Breul Grotesk"/>
                <a:cs typeface="Breul Grotesk"/>
                <a:sym typeface="Breul Grotesk"/>
              </a:defRPr>
            </a:lvl1pPr>
          </a:lstStyle>
          <a:p>
            <a:pPr/>
            <a:r>
              <a:t>Image Fusion</a:t>
            </a:r>
          </a:p>
        </p:txBody>
      </p:sp>
      <p:sp>
        <p:nvSpPr>
          <p:cNvPr id="140" name="TextBox 12"/>
          <p:cNvSpPr txBox="1"/>
          <p:nvPr/>
        </p:nvSpPr>
        <p:spPr>
          <a:xfrm>
            <a:off x="2910309" y="6204644"/>
            <a:ext cx="6163764" cy="14566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900"/>
              </a:lnSpc>
              <a:defRPr sz="2000">
                <a:solidFill>
                  <a:srgbClr val="545454"/>
                </a:solidFill>
                <a:latin typeface="Breul Grotesk"/>
                <a:ea typeface="Breul Grotesk"/>
                <a:cs typeface="Breul Grotesk"/>
                <a:sym typeface="Breul Grotesk"/>
              </a:defRPr>
            </a:lvl1pPr>
          </a:lstStyle>
          <a:p>
            <a:pPr/>
            <a:r>
              <a:t>Smartphones analyze the scene being photographed and apply optimizations based on computational algorithms to produce the best possible image.</a:t>
            </a:r>
          </a:p>
        </p:txBody>
      </p:sp>
      <p:sp>
        <p:nvSpPr>
          <p:cNvPr id="141" name="TextBox 13"/>
          <p:cNvSpPr txBox="1"/>
          <p:nvPr/>
        </p:nvSpPr>
        <p:spPr>
          <a:xfrm>
            <a:off x="9213928" y="6204644"/>
            <a:ext cx="6163763" cy="14579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900"/>
              </a:lnSpc>
              <a:defRPr sz="2000">
                <a:solidFill>
                  <a:srgbClr val="545454"/>
                </a:solidFill>
                <a:latin typeface="Breul Grotesk"/>
                <a:ea typeface="Breul Grotesk"/>
                <a:cs typeface="Breul Grotesk"/>
                <a:sym typeface="Breul Grotesk"/>
              </a:defRPr>
            </a:lvl1pPr>
          </a:lstStyle>
          <a:p>
            <a:pPr/>
            <a:r>
              <a:t>Computational photography uses algorithms to align and combine multiple shots from the camera buffer, resulting in improved image quality and the creation of long exposure effects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Freeform 2"/>
          <p:cNvSpPr/>
          <p:nvPr/>
        </p:nvSpPr>
        <p:spPr>
          <a:xfrm>
            <a:off x="0" y="0"/>
            <a:ext cx="18288000" cy="10301603"/>
          </a:xfrm>
          <a:prstGeom prst="rect">
            <a:avLst/>
          </a:prstGeom>
          <a:blipFill>
            <a:blip r:embed="rId2"/>
            <a:stretch>
              <a:fillRect/>
            </a:stretch>
          </a:blipFill>
          <a:ln w="12700">
            <a:miter lim="400000"/>
          </a:ln>
        </p:spPr>
        <p:txBody>
          <a:bodyPr lIns="45719" rIns="45719"/>
          <a:lstStyle/>
          <a:p>
            <a:pPr/>
          </a:p>
        </p:txBody>
      </p:sp>
      <p:sp>
        <p:nvSpPr>
          <p:cNvPr id="144" name="Freeform 3"/>
          <p:cNvSpPr/>
          <p:nvPr/>
        </p:nvSpPr>
        <p:spPr>
          <a:xfrm>
            <a:off x="1374300" y="308673"/>
            <a:ext cx="6536875" cy="9684257"/>
          </a:xfrm>
          <a:prstGeom prst="rect">
            <a:avLst/>
          </a:prstGeom>
          <a:blipFill>
            <a:blip r:embed="rId3"/>
            <a:stretch>
              <a:fillRect/>
            </a:stretch>
          </a:blipFill>
          <a:ln w="12700">
            <a:miter lim="400000"/>
          </a:ln>
        </p:spPr>
        <p:txBody>
          <a:bodyPr lIns="45719" rIns="45719"/>
          <a:lstStyle/>
          <a:p>
            <a:pPr/>
          </a:p>
        </p:txBody>
      </p:sp>
      <p:sp>
        <p:nvSpPr>
          <p:cNvPr id="145" name="Freeform 5"/>
          <p:cNvSpPr/>
          <p:nvPr/>
        </p:nvSpPr>
        <p:spPr>
          <a:xfrm>
            <a:off x="2772349" y="3204587"/>
            <a:ext cx="17508925" cy="41777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 y="0"/>
                </a:moveTo>
                <a:lnTo>
                  <a:pt x="21494" y="0"/>
                </a:lnTo>
                <a:cubicBezTo>
                  <a:pt x="21522" y="0"/>
                  <a:pt x="21549" y="47"/>
                  <a:pt x="21569" y="130"/>
                </a:cubicBezTo>
                <a:cubicBezTo>
                  <a:pt x="21589" y="213"/>
                  <a:pt x="21600" y="325"/>
                  <a:pt x="21600" y="443"/>
                </a:cubicBezTo>
                <a:lnTo>
                  <a:pt x="21600" y="21157"/>
                </a:lnTo>
                <a:cubicBezTo>
                  <a:pt x="21600" y="21275"/>
                  <a:pt x="21589" y="21387"/>
                  <a:pt x="21569" y="21470"/>
                </a:cubicBezTo>
                <a:cubicBezTo>
                  <a:pt x="21549" y="21553"/>
                  <a:pt x="21522" y="21600"/>
                  <a:pt x="21494" y="21600"/>
                </a:cubicBezTo>
                <a:lnTo>
                  <a:pt x="106" y="21600"/>
                </a:lnTo>
                <a:cubicBezTo>
                  <a:pt x="78" y="21600"/>
                  <a:pt x="51" y="21553"/>
                  <a:pt x="31" y="21470"/>
                </a:cubicBezTo>
                <a:cubicBezTo>
                  <a:pt x="11" y="21387"/>
                  <a:pt x="0" y="21275"/>
                  <a:pt x="0" y="21157"/>
                </a:cubicBezTo>
                <a:lnTo>
                  <a:pt x="0" y="443"/>
                </a:lnTo>
                <a:cubicBezTo>
                  <a:pt x="0" y="325"/>
                  <a:pt x="11" y="213"/>
                  <a:pt x="31" y="130"/>
                </a:cubicBezTo>
                <a:cubicBezTo>
                  <a:pt x="51" y="47"/>
                  <a:pt x="78" y="0"/>
                  <a:pt x="106" y="0"/>
                </a:cubicBezTo>
                <a:close/>
              </a:path>
            </a:pathLst>
          </a:custGeom>
          <a:solidFill>
            <a:srgbClr val="FFFFFF"/>
          </a:solidFill>
          <a:ln w="12700">
            <a:miter lim="400000"/>
          </a:ln>
        </p:spPr>
        <p:txBody>
          <a:bodyPr lIns="45719" rIns="45719"/>
          <a:lstStyle/>
          <a:p>
            <a:pPr/>
          </a:p>
        </p:txBody>
      </p:sp>
      <p:sp>
        <p:nvSpPr>
          <p:cNvPr id="146" name="TextBox 7"/>
          <p:cNvSpPr txBox="1"/>
          <p:nvPr/>
        </p:nvSpPr>
        <p:spPr>
          <a:xfrm>
            <a:off x="4040673" y="5108905"/>
            <a:ext cx="13754376" cy="83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6800"/>
              </a:lnSpc>
              <a:defRPr sz="4900">
                <a:solidFill>
                  <a:srgbClr val="F46C31"/>
                </a:solidFill>
                <a:latin typeface="Breul Grotesk"/>
                <a:ea typeface="Breul Grotesk"/>
                <a:cs typeface="Breul Grotesk"/>
                <a:sym typeface="Breul Grotesk"/>
              </a:defRPr>
            </a:pPr>
            <a:r>
              <a:t>Techniques Used</a:t>
            </a:r>
            <a:r>
              <a:rPr>
                <a:solidFill>
                  <a:srgbClr val="000000"/>
                </a:solidFill>
              </a:rPr>
              <a:t> in Computational Photography</a:t>
            </a:r>
          </a:p>
        </p:txBody>
      </p:sp>
      <p:sp>
        <p:nvSpPr>
          <p:cNvPr id="147" name="TextBox 8"/>
          <p:cNvSpPr txBox="1"/>
          <p:nvPr/>
        </p:nvSpPr>
        <p:spPr>
          <a:xfrm>
            <a:off x="4040673" y="3720412"/>
            <a:ext cx="13353876" cy="8572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000"/>
              </a:lnSpc>
              <a:defRPr sz="5000">
                <a:latin typeface="Breul Grotesk"/>
                <a:ea typeface="Breul Grotesk"/>
                <a:cs typeface="Breul Grotesk"/>
                <a:sym typeface="Breul Grotesk"/>
              </a:defRPr>
            </a:lvl1pPr>
          </a:lstStyle>
          <a:p>
            <a:pPr/>
            <a:r>
              <a:t>SECTION 02</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Freeform 2"/>
          <p:cNvSpPr/>
          <p:nvPr/>
        </p:nvSpPr>
        <p:spPr>
          <a:xfrm>
            <a:off x="0" y="0"/>
            <a:ext cx="18288000" cy="10301603"/>
          </a:xfrm>
          <a:prstGeom prst="rect">
            <a:avLst/>
          </a:prstGeom>
          <a:blipFill>
            <a:blip r:embed="rId2"/>
            <a:stretch>
              <a:fillRect/>
            </a:stretch>
          </a:blipFill>
          <a:ln w="12700">
            <a:miter lim="400000"/>
          </a:ln>
        </p:spPr>
        <p:txBody>
          <a:bodyPr lIns="45719" rIns="45719"/>
          <a:lstStyle/>
          <a:p>
            <a:pPr/>
          </a:p>
        </p:txBody>
      </p:sp>
      <p:sp>
        <p:nvSpPr>
          <p:cNvPr id="150" name="Freeform 3"/>
          <p:cNvSpPr/>
          <p:nvPr/>
        </p:nvSpPr>
        <p:spPr>
          <a:xfrm>
            <a:off x="1374300" y="9934574"/>
            <a:ext cx="6536875" cy="9684258"/>
          </a:xfrm>
          <a:prstGeom prst="rect">
            <a:avLst/>
          </a:prstGeom>
          <a:blipFill>
            <a:blip r:embed="rId3"/>
            <a:stretch>
              <a:fillRect/>
            </a:stretch>
          </a:blipFill>
          <a:ln w="12700">
            <a:miter lim="400000"/>
          </a:ln>
        </p:spPr>
        <p:txBody>
          <a:bodyPr lIns="45719" rIns="45719"/>
          <a:lstStyle/>
          <a:p>
            <a:pPr/>
          </a:p>
        </p:txBody>
      </p:sp>
      <p:sp>
        <p:nvSpPr>
          <p:cNvPr id="151" name="TextBox 4"/>
          <p:cNvSpPr txBox="1"/>
          <p:nvPr/>
        </p:nvSpPr>
        <p:spPr>
          <a:xfrm>
            <a:off x="1087213" y="888280"/>
            <a:ext cx="15460170" cy="101560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8300"/>
              </a:lnSpc>
              <a:defRPr sz="5900">
                <a:latin typeface="Breul Grotesk"/>
                <a:ea typeface="Breul Grotesk"/>
                <a:cs typeface="Breul Grotesk"/>
                <a:sym typeface="Breul Grotesk"/>
              </a:defRPr>
            </a:lvl1pPr>
          </a:lstStyle>
          <a:p>
            <a:pPr/>
            <a:r>
              <a:t>Techniques Used Computational Photography</a:t>
            </a:r>
          </a:p>
        </p:txBody>
      </p:sp>
      <p:sp>
        <p:nvSpPr>
          <p:cNvPr id="152" name="Freeform 6"/>
          <p:cNvSpPr/>
          <p:nvPr/>
        </p:nvSpPr>
        <p:spPr>
          <a:xfrm>
            <a:off x="2234742" y="3411811"/>
            <a:ext cx="3825797" cy="4986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12" y="0"/>
                </a:moveTo>
                <a:lnTo>
                  <a:pt x="19388" y="0"/>
                </a:lnTo>
                <a:cubicBezTo>
                  <a:pt x="19974" y="0"/>
                  <a:pt x="20537" y="179"/>
                  <a:pt x="20952" y="497"/>
                </a:cubicBezTo>
                <a:cubicBezTo>
                  <a:pt x="21367" y="816"/>
                  <a:pt x="21600" y="1247"/>
                  <a:pt x="21600" y="1697"/>
                </a:cubicBezTo>
                <a:lnTo>
                  <a:pt x="21600" y="19903"/>
                </a:lnTo>
                <a:cubicBezTo>
                  <a:pt x="21600" y="20840"/>
                  <a:pt x="20609" y="21600"/>
                  <a:pt x="19388" y="21600"/>
                </a:cubicBezTo>
                <a:lnTo>
                  <a:pt x="2212" y="21600"/>
                </a:lnTo>
                <a:cubicBezTo>
                  <a:pt x="991" y="21600"/>
                  <a:pt x="0" y="20840"/>
                  <a:pt x="0" y="19903"/>
                </a:cubicBezTo>
                <a:lnTo>
                  <a:pt x="0" y="1697"/>
                </a:lnTo>
                <a:cubicBezTo>
                  <a:pt x="0" y="760"/>
                  <a:pt x="991" y="0"/>
                  <a:pt x="2212" y="0"/>
                </a:cubicBezTo>
                <a:close/>
              </a:path>
            </a:pathLst>
          </a:custGeom>
          <a:blipFill>
            <a:blip r:embed="rId2"/>
            <a:stretch>
              <a:fillRect/>
            </a:stretch>
          </a:blipFill>
          <a:ln w="57150" cap="rnd">
            <a:solidFill>
              <a:srgbClr val="FFFFFF"/>
            </a:solidFill>
          </a:ln>
        </p:spPr>
        <p:txBody>
          <a:bodyPr lIns="45719" rIns="45719"/>
          <a:lstStyle/>
          <a:p>
            <a:pPr/>
          </a:p>
        </p:txBody>
      </p:sp>
      <p:sp>
        <p:nvSpPr>
          <p:cNvPr id="153" name="TextBox 7"/>
          <p:cNvSpPr txBox="1"/>
          <p:nvPr/>
        </p:nvSpPr>
        <p:spPr>
          <a:xfrm>
            <a:off x="2530410" y="3932739"/>
            <a:ext cx="640067" cy="6596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01</a:t>
            </a:r>
          </a:p>
        </p:txBody>
      </p:sp>
      <p:sp>
        <p:nvSpPr>
          <p:cNvPr id="154" name="TextBox 8"/>
          <p:cNvSpPr txBox="1"/>
          <p:nvPr/>
        </p:nvSpPr>
        <p:spPr>
          <a:xfrm>
            <a:off x="2530410" y="4722321"/>
            <a:ext cx="2686615" cy="5506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500"/>
              </a:lnSpc>
              <a:defRPr sz="3200">
                <a:solidFill>
                  <a:srgbClr val="545454"/>
                </a:solidFill>
                <a:latin typeface="Breul Grotesk"/>
                <a:ea typeface="Breul Grotesk"/>
                <a:cs typeface="Breul Grotesk"/>
                <a:sym typeface="Breul Grotesk"/>
              </a:defRPr>
            </a:lvl1pPr>
          </a:lstStyle>
          <a:p>
            <a:pPr/>
            <a:r>
              <a:t>Portrait Mode</a:t>
            </a:r>
          </a:p>
        </p:txBody>
      </p:sp>
      <p:sp>
        <p:nvSpPr>
          <p:cNvPr id="155" name="TextBox 9"/>
          <p:cNvSpPr txBox="1"/>
          <p:nvPr/>
        </p:nvSpPr>
        <p:spPr>
          <a:xfrm>
            <a:off x="2587560" y="5587403"/>
            <a:ext cx="3079391" cy="2632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a:solidFill>
                  <a:srgbClr val="545454"/>
                </a:solidFill>
                <a:latin typeface="Breul Grotesk"/>
                <a:ea typeface="Breul Grotesk"/>
                <a:cs typeface="Breul Grotesk"/>
                <a:sym typeface="Breul Grotesk"/>
              </a:defRPr>
            </a:lvl1pPr>
          </a:lstStyle>
          <a:p>
            <a:pPr/>
            <a:r>
              <a:t>Portrait mode uses computational algorithms to create a sharp subject with a blurred background, simulating the bokeh effect achieved with professional cameras</a:t>
            </a:r>
          </a:p>
        </p:txBody>
      </p:sp>
      <p:sp>
        <p:nvSpPr>
          <p:cNvPr id="156" name="Freeform 11"/>
          <p:cNvSpPr/>
          <p:nvPr/>
        </p:nvSpPr>
        <p:spPr>
          <a:xfrm>
            <a:off x="6826750" y="2613894"/>
            <a:ext cx="4250514" cy="55397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1" y="0"/>
                </a:moveTo>
                <a:lnTo>
                  <a:pt x="19609" y="0"/>
                </a:lnTo>
                <a:cubicBezTo>
                  <a:pt x="20137" y="0"/>
                  <a:pt x="20643" y="161"/>
                  <a:pt x="21017" y="447"/>
                </a:cubicBezTo>
                <a:cubicBezTo>
                  <a:pt x="21390" y="734"/>
                  <a:pt x="21600" y="1123"/>
                  <a:pt x="21600" y="1528"/>
                </a:cubicBezTo>
                <a:lnTo>
                  <a:pt x="21600" y="20072"/>
                </a:lnTo>
                <a:cubicBezTo>
                  <a:pt x="21600" y="20916"/>
                  <a:pt x="20708" y="21600"/>
                  <a:pt x="19609" y="21600"/>
                </a:cubicBezTo>
                <a:lnTo>
                  <a:pt x="1991" y="21600"/>
                </a:lnTo>
                <a:cubicBezTo>
                  <a:pt x="892" y="21600"/>
                  <a:pt x="0" y="20916"/>
                  <a:pt x="0" y="20072"/>
                </a:cubicBezTo>
                <a:lnTo>
                  <a:pt x="0" y="1528"/>
                </a:lnTo>
                <a:cubicBezTo>
                  <a:pt x="0" y="684"/>
                  <a:pt x="892" y="0"/>
                  <a:pt x="1991" y="0"/>
                </a:cubicBezTo>
                <a:close/>
              </a:path>
            </a:pathLst>
          </a:custGeom>
          <a:blipFill>
            <a:blip r:embed="rId2"/>
            <a:stretch>
              <a:fillRect/>
            </a:stretch>
          </a:blipFill>
          <a:ln w="57150" cap="rnd">
            <a:solidFill>
              <a:srgbClr val="FFFFFF"/>
            </a:solidFill>
          </a:ln>
        </p:spPr>
        <p:txBody>
          <a:bodyPr lIns="45719" rIns="45719"/>
          <a:lstStyle/>
          <a:p>
            <a:pPr/>
          </a:p>
        </p:txBody>
      </p:sp>
      <p:sp>
        <p:nvSpPr>
          <p:cNvPr id="157" name="Freeform 13"/>
          <p:cNvSpPr/>
          <p:nvPr/>
        </p:nvSpPr>
        <p:spPr>
          <a:xfrm>
            <a:off x="11839262" y="3411811"/>
            <a:ext cx="3825797" cy="4986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12" y="0"/>
                </a:moveTo>
                <a:lnTo>
                  <a:pt x="19388" y="0"/>
                </a:lnTo>
                <a:cubicBezTo>
                  <a:pt x="19974" y="0"/>
                  <a:pt x="20537" y="179"/>
                  <a:pt x="20952" y="497"/>
                </a:cubicBezTo>
                <a:cubicBezTo>
                  <a:pt x="21367" y="816"/>
                  <a:pt x="21600" y="1247"/>
                  <a:pt x="21600" y="1697"/>
                </a:cubicBezTo>
                <a:lnTo>
                  <a:pt x="21600" y="19903"/>
                </a:lnTo>
                <a:cubicBezTo>
                  <a:pt x="21600" y="20840"/>
                  <a:pt x="20609" y="21600"/>
                  <a:pt x="19388" y="21600"/>
                </a:cubicBezTo>
                <a:lnTo>
                  <a:pt x="2212" y="21600"/>
                </a:lnTo>
                <a:cubicBezTo>
                  <a:pt x="991" y="21600"/>
                  <a:pt x="0" y="20840"/>
                  <a:pt x="0" y="19903"/>
                </a:cubicBezTo>
                <a:lnTo>
                  <a:pt x="0" y="1697"/>
                </a:lnTo>
                <a:cubicBezTo>
                  <a:pt x="0" y="760"/>
                  <a:pt x="991" y="0"/>
                  <a:pt x="2212" y="0"/>
                </a:cubicBezTo>
                <a:close/>
              </a:path>
            </a:pathLst>
          </a:custGeom>
          <a:blipFill>
            <a:blip r:embed="rId2"/>
            <a:stretch>
              <a:fillRect/>
            </a:stretch>
          </a:blipFill>
          <a:ln w="57150" cap="rnd">
            <a:solidFill>
              <a:srgbClr val="FFFFFF"/>
            </a:solidFill>
          </a:ln>
        </p:spPr>
        <p:txBody>
          <a:bodyPr lIns="45719" rIns="45719"/>
          <a:lstStyle/>
          <a:p>
            <a:pPr/>
          </a:p>
        </p:txBody>
      </p:sp>
      <p:sp>
        <p:nvSpPr>
          <p:cNvPr id="158" name="TextBox 14"/>
          <p:cNvSpPr txBox="1"/>
          <p:nvPr/>
        </p:nvSpPr>
        <p:spPr>
          <a:xfrm>
            <a:off x="7155242" y="3201110"/>
            <a:ext cx="711123" cy="7351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000"/>
              </a:lnSpc>
              <a:defRPr sz="4300">
                <a:solidFill>
                  <a:srgbClr val="545454"/>
                </a:solidFill>
                <a:latin typeface="Breul Grotesk"/>
                <a:ea typeface="Breul Grotesk"/>
                <a:cs typeface="Breul Grotesk"/>
                <a:sym typeface="Breul Grotesk"/>
              </a:defRPr>
            </a:lvl1pPr>
          </a:lstStyle>
          <a:p>
            <a:pPr/>
            <a:r>
              <a:t>02</a:t>
            </a:r>
          </a:p>
        </p:txBody>
      </p:sp>
      <p:sp>
        <p:nvSpPr>
          <p:cNvPr id="159" name="TextBox 15"/>
          <p:cNvSpPr txBox="1"/>
          <p:nvPr/>
        </p:nvSpPr>
        <p:spPr>
          <a:xfrm>
            <a:off x="7155242" y="4086814"/>
            <a:ext cx="2411710" cy="6131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000"/>
              </a:lnSpc>
              <a:defRPr sz="3600">
                <a:solidFill>
                  <a:srgbClr val="545454"/>
                </a:solidFill>
                <a:latin typeface="Breul Grotesk"/>
                <a:ea typeface="Breul Grotesk"/>
                <a:cs typeface="Breul Grotesk"/>
                <a:sym typeface="Breul Grotesk"/>
              </a:defRPr>
            </a:lvl1pPr>
          </a:lstStyle>
          <a:p>
            <a:pPr/>
            <a:r>
              <a:t>Night Mode</a:t>
            </a:r>
          </a:p>
        </p:txBody>
      </p:sp>
      <p:sp>
        <p:nvSpPr>
          <p:cNvPr id="160" name="TextBox 16"/>
          <p:cNvSpPr txBox="1"/>
          <p:nvPr/>
        </p:nvSpPr>
        <p:spPr>
          <a:xfrm>
            <a:off x="7218736" y="5025709"/>
            <a:ext cx="3421246" cy="25615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Computational photography addresses the challenges of low-light photography by using algorithms to capture and process images in dimly lit environments.</a:t>
            </a:r>
          </a:p>
        </p:txBody>
      </p:sp>
      <p:sp>
        <p:nvSpPr>
          <p:cNvPr id="161" name="TextBox 17"/>
          <p:cNvSpPr txBox="1"/>
          <p:nvPr/>
        </p:nvSpPr>
        <p:spPr>
          <a:xfrm>
            <a:off x="12134932" y="3932739"/>
            <a:ext cx="640067" cy="65962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400"/>
              </a:lnSpc>
              <a:defRPr sz="3800">
                <a:solidFill>
                  <a:srgbClr val="545454"/>
                </a:solidFill>
                <a:latin typeface="Breul Grotesk"/>
                <a:ea typeface="Breul Grotesk"/>
                <a:cs typeface="Breul Grotesk"/>
                <a:sym typeface="Breul Grotesk"/>
              </a:defRPr>
            </a:lvl1pPr>
          </a:lstStyle>
          <a:p>
            <a:pPr/>
            <a:r>
              <a:t>03</a:t>
            </a:r>
          </a:p>
        </p:txBody>
      </p:sp>
      <p:sp>
        <p:nvSpPr>
          <p:cNvPr id="162" name="TextBox 18"/>
          <p:cNvSpPr txBox="1"/>
          <p:nvPr/>
        </p:nvSpPr>
        <p:spPr>
          <a:xfrm>
            <a:off x="12192082" y="4722321"/>
            <a:ext cx="3472979" cy="5506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500"/>
              </a:lnSpc>
              <a:defRPr sz="3200">
                <a:solidFill>
                  <a:srgbClr val="545454"/>
                </a:solidFill>
                <a:latin typeface="Breul Grotesk"/>
                <a:ea typeface="Breul Grotesk"/>
                <a:cs typeface="Breul Grotesk"/>
                <a:sym typeface="Breul Grotesk"/>
              </a:defRPr>
            </a:lvl1pPr>
          </a:lstStyle>
          <a:p>
            <a:pPr/>
            <a:r>
              <a:t>HDR</a:t>
            </a:r>
          </a:p>
        </p:txBody>
      </p:sp>
      <p:sp>
        <p:nvSpPr>
          <p:cNvPr id="163" name="TextBox 19"/>
          <p:cNvSpPr txBox="1"/>
          <p:nvPr/>
        </p:nvSpPr>
        <p:spPr>
          <a:xfrm>
            <a:off x="12192082" y="5587403"/>
            <a:ext cx="3079391" cy="2632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a:solidFill>
                  <a:srgbClr val="545454"/>
                </a:solidFill>
                <a:latin typeface="Breul Grotesk"/>
                <a:ea typeface="Breul Grotesk"/>
                <a:cs typeface="Breul Grotesk"/>
                <a:sym typeface="Breul Grotesk"/>
              </a:defRPr>
            </a:lvl1pPr>
          </a:lstStyle>
          <a:p>
            <a:pPr/>
            <a:r>
              <a:t>HDR imaging in smartphones involves capturing multiple exposures of a scene and combining them using computational algorithms to create a balanced and detailed image.</a:t>
            </a:r>
          </a:p>
        </p:txBody>
      </p:sp>
      <p:sp>
        <p:nvSpPr>
          <p:cNvPr id="164" name="Freeform 21"/>
          <p:cNvSpPr/>
          <p:nvPr/>
        </p:nvSpPr>
        <p:spPr>
          <a:xfrm>
            <a:off x="2234742" y="8588482"/>
            <a:ext cx="13647531" cy="1201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 y="0"/>
                </a:moveTo>
                <a:lnTo>
                  <a:pt x="21426" y="0"/>
                </a:lnTo>
                <a:cubicBezTo>
                  <a:pt x="21522" y="0"/>
                  <a:pt x="21600" y="884"/>
                  <a:pt x="21600" y="1975"/>
                </a:cubicBezTo>
                <a:lnTo>
                  <a:pt x="21600" y="19624"/>
                </a:lnTo>
                <a:cubicBezTo>
                  <a:pt x="21600" y="20715"/>
                  <a:pt x="21522" y="21600"/>
                  <a:pt x="21426" y="21600"/>
                </a:cubicBezTo>
                <a:lnTo>
                  <a:pt x="174" y="21600"/>
                </a:lnTo>
                <a:cubicBezTo>
                  <a:pt x="78" y="21600"/>
                  <a:pt x="0" y="20715"/>
                  <a:pt x="0" y="19624"/>
                </a:cubicBezTo>
                <a:lnTo>
                  <a:pt x="0" y="1975"/>
                </a:lnTo>
                <a:cubicBezTo>
                  <a:pt x="0" y="884"/>
                  <a:pt x="78" y="0"/>
                  <a:pt x="174" y="0"/>
                </a:cubicBezTo>
                <a:close/>
              </a:path>
            </a:pathLst>
          </a:custGeom>
          <a:blipFill>
            <a:blip r:embed="rId2"/>
            <a:stretch>
              <a:fillRect/>
            </a:stretch>
          </a:blipFill>
          <a:ln w="57150" cap="rnd">
            <a:solidFill>
              <a:srgbClr val="FFFFFF"/>
            </a:solidFill>
          </a:ln>
        </p:spPr>
        <p:txBody>
          <a:bodyPr lIns="45719" rIns="45719"/>
          <a:lstStyle/>
          <a:p>
            <a:pPr/>
          </a:p>
        </p:txBody>
      </p:sp>
      <p:sp>
        <p:nvSpPr>
          <p:cNvPr id="165" name="TextBox 22"/>
          <p:cNvSpPr txBox="1"/>
          <p:nvPr/>
        </p:nvSpPr>
        <p:spPr>
          <a:xfrm>
            <a:off x="2587559" y="8977356"/>
            <a:ext cx="11936900" cy="3530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000">
                <a:solidFill>
                  <a:srgbClr val="545454"/>
                </a:solidFill>
                <a:latin typeface="Breul Grotesk"/>
                <a:ea typeface="Breul Grotesk"/>
                <a:cs typeface="Breul Grotesk"/>
                <a:sym typeface="Breul Grotesk"/>
              </a:defRPr>
            </a:lvl1pPr>
          </a:lstStyle>
          <a:p>
            <a:pPr/>
            <a:r>
              <a:t>An other  Major techniques used by smartphones are Panorama and Image Stitching</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Freeform 2"/>
          <p:cNvSpPr/>
          <p:nvPr/>
        </p:nvSpPr>
        <p:spPr>
          <a:xfrm>
            <a:off x="-12455294" y="-14603"/>
            <a:ext cx="34145303" cy="10301603"/>
          </a:xfrm>
          <a:prstGeom prst="rect">
            <a:avLst/>
          </a:prstGeom>
          <a:blipFill>
            <a:blip r:embed="rId2"/>
            <a:stretch>
              <a:fillRect/>
            </a:stretch>
          </a:blipFill>
          <a:ln w="12700">
            <a:miter lim="400000"/>
          </a:ln>
        </p:spPr>
        <p:txBody>
          <a:bodyPr lIns="45719" rIns="45719"/>
          <a:lstStyle/>
          <a:p>
            <a:pPr/>
          </a:p>
        </p:txBody>
      </p:sp>
      <p:sp>
        <p:nvSpPr>
          <p:cNvPr id="168" name="Freeform 4"/>
          <p:cNvSpPr/>
          <p:nvPr/>
        </p:nvSpPr>
        <p:spPr>
          <a:xfrm>
            <a:off x="1028700" y="1028699"/>
            <a:ext cx="5246371" cy="4562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02" y="0"/>
                </a:moveTo>
                <a:lnTo>
                  <a:pt x="20698" y="0"/>
                </a:lnTo>
                <a:cubicBezTo>
                  <a:pt x="21196" y="0"/>
                  <a:pt x="21600" y="464"/>
                  <a:pt x="21600" y="1037"/>
                </a:cubicBezTo>
                <a:lnTo>
                  <a:pt x="21600" y="20563"/>
                </a:lnTo>
                <a:cubicBezTo>
                  <a:pt x="21600" y="21136"/>
                  <a:pt x="21196" y="21600"/>
                  <a:pt x="20698" y="21600"/>
                </a:cubicBezTo>
                <a:lnTo>
                  <a:pt x="902" y="21600"/>
                </a:lnTo>
                <a:cubicBezTo>
                  <a:pt x="404" y="21600"/>
                  <a:pt x="0" y="21136"/>
                  <a:pt x="0" y="20563"/>
                </a:cubicBezTo>
                <a:lnTo>
                  <a:pt x="0" y="1037"/>
                </a:lnTo>
                <a:cubicBezTo>
                  <a:pt x="0" y="464"/>
                  <a:pt x="404" y="0"/>
                  <a:pt x="902" y="0"/>
                </a:cubicBezTo>
                <a:close/>
              </a:path>
            </a:pathLst>
          </a:custGeom>
          <a:blipFill>
            <a:blip r:embed="rId3"/>
            <a:stretch>
              <a:fillRect/>
            </a:stretch>
          </a:blipFill>
          <a:ln w="12700">
            <a:miter lim="400000"/>
          </a:ln>
        </p:spPr>
        <p:txBody>
          <a:bodyPr lIns="45719" rIns="45719"/>
          <a:lstStyle/>
          <a:p>
            <a:pPr/>
          </a:p>
        </p:txBody>
      </p:sp>
      <p:sp>
        <p:nvSpPr>
          <p:cNvPr id="169" name="Freeform 6"/>
          <p:cNvSpPr/>
          <p:nvPr/>
        </p:nvSpPr>
        <p:spPr>
          <a:xfrm>
            <a:off x="6467017" y="1028699"/>
            <a:ext cx="10965186" cy="4562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 y="0"/>
                </a:moveTo>
                <a:lnTo>
                  <a:pt x="21394" y="0"/>
                </a:lnTo>
                <a:cubicBezTo>
                  <a:pt x="21508" y="0"/>
                  <a:pt x="21600" y="222"/>
                  <a:pt x="21600" y="496"/>
                </a:cubicBezTo>
                <a:lnTo>
                  <a:pt x="21600" y="21104"/>
                </a:lnTo>
                <a:cubicBezTo>
                  <a:pt x="21600" y="21235"/>
                  <a:pt x="21578" y="21362"/>
                  <a:pt x="21540" y="21455"/>
                </a:cubicBezTo>
                <a:cubicBezTo>
                  <a:pt x="21501" y="21548"/>
                  <a:pt x="21448" y="21600"/>
                  <a:pt x="21394" y="21600"/>
                </a:cubicBezTo>
                <a:lnTo>
                  <a:pt x="206" y="21600"/>
                </a:lnTo>
                <a:cubicBezTo>
                  <a:pt x="152" y="21600"/>
                  <a:pt x="99" y="21548"/>
                  <a:pt x="60" y="21455"/>
                </a:cubicBezTo>
                <a:cubicBezTo>
                  <a:pt x="22" y="21362"/>
                  <a:pt x="0" y="21235"/>
                  <a:pt x="0" y="21104"/>
                </a:cubicBezTo>
                <a:lnTo>
                  <a:pt x="0" y="496"/>
                </a:lnTo>
                <a:cubicBezTo>
                  <a:pt x="0" y="365"/>
                  <a:pt x="22" y="238"/>
                  <a:pt x="60" y="145"/>
                </a:cubicBezTo>
                <a:cubicBezTo>
                  <a:pt x="99" y="52"/>
                  <a:pt x="152" y="0"/>
                  <a:pt x="206" y="0"/>
                </a:cubicBezTo>
                <a:close/>
              </a:path>
            </a:pathLst>
          </a:custGeom>
          <a:blipFill>
            <a:blip r:embed="rId4"/>
            <a:stretch>
              <a:fillRect/>
            </a:stretch>
          </a:blipFill>
          <a:ln w="12700">
            <a:miter lim="400000"/>
          </a:ln>
        </p:spPr>
        <p:txBody>
          <a:bodyPr lIns="45719" rIns="45719"/>
          <a:lstStyle/>
          <a:p>
            <a:pPr/>
          </a:p>
        </p:txBody>
      </p:sp>
      <p:sp>
        <p:nvSpPr>
          <p:cNvPr id="170" name="Freeform 8"/>
          <p:cNvSpPr/>
          <p:nvPr/>
        </p:nvSpPr>
        <p:spPr>
          <a:xfrm>
            <a:off x="984425" y="5724154"/>
            <a:ext cx="5735809" cy="353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55" y="0"/>
                </a:moveTo>
                <a:lnTo>
                  <a:pt x="20845" y="0"/>
                </a:lnTo>
                <a:cubicBezTo>
                  <a:pt x="21262" y="0"/>
                  <a:pt x="21600" y="548"/>
                  <a:pt x="21600" y="1225"/>
                </a:cubicBezTo>
                <a:lnTo>
                  <a:pt x="21600" y="20375"/>
                </a:lnTo>
                <a:cubicBezTo>
                  <a:pt x="21600" y="21052"/>
                  <a:pt x="21262" y="21600"/>
                  <a:pt x="20845" y="21600"/>
                </a:cubicBezTo>
                <a:lnTo>
                  <a:pt x="755" y="21600"/>
                </a:lnTo>
                <a:cubicBezTo>
                  <a:pt x="338" y="21600"/>
                  <a:pt x="0" y="21052"/>
                  <a:pt x="0" y="20375"/>
                </a:cubicBezTo>
                <a:lnTo>
                  <a:pt x="0" y="1225"/>
                </a:lnTo>
                <a:cubicBezTo>
                  <a:pt x="0" y="548"/>
                  <a:pt x="338" y="0"/>
                  <a:pt x="755" y="0"/>
                </a:cubicBezTo>
                <a:close/>
              </a:path>
            </a:pathLst>
          </a:custGeom>
          <a:blipFill>
            <a:blip r:embed="rId5"/>
            <a:stretch>
              <a:fillRect/>
            </a:stretch>
          </a:blipFill>
          <a:ln w="12700">
            <a:miter lim="400000"/>
          </a:ln>
        </p:spPr>
        <p:txBody>
          <a:bodyPr lIns="45719" rIns="45719"/>
          <a:lstStyle/>
          <a:p>
            <a:pPr/>
          </a:p>
        </p:txBody>
      </p:sp>
      <p:sp>
        <p:nvSpPr>
          <p:cNvPr id="171" name="Freeform 10"/>
          <p:cNvSpPr/>
          <p:nvPr/>
        </p:nvSpPr>
        <p:spPr>
          <a:xfrm>
            <a:off x="6901209" y="5724154"/>
            <a:ext cx="4867422" cy="353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8" y="0"/>
                </a:moveTo>
                <a:lnTo>
                  <a:pt x="20552" y="0"/>
                </a:lnTo>
                <a:cubicBezTo>
                  <a:pt x="21131" y="0"/>
                  <a:pt x="21600" y="646"/>
                  <a:pt x="21600" y="1443"/>
                </a:cubicBezTo>
                <a:lnTo>
                  <a:pt x="21600" y="20157"/>
                </a:lnTo>
                <a:cubicBezTo>
                  <a:pt x="21600" y="20540"/>
                  <a:pt x="21490" y="20907"/>
                  <a:pt x="21293" y="21177"/>
                </a:cubicBezTo>
                <a:cubicBezTo>
                  <a:pt x="21097" y="21448"/>
                  <a:pt x="20830" y="21600"/>
                  <a:pt x="20552" y="21600"/>
                </a:cubicBezTo>
                <a:lnTo>
                  <a:pt x="1048" y="21600"/>
                </a:lnTo>
                <a:cubicBezTo>
                  <a:pt x="469" y="21600"/>
                  <a:pt x="0" y="20954"/>
                  <a:pt x="0" y="20157"/>
                </a:cubicBezTo>
                <a:lnTo>
                  <a:pt x="0" y="1443"/>
                </a:lnTo>
                <a:cubicBezTo>
                  <a:pt x="0" y="1060"/>
                  <a:pt x="110" y="693"/>
                  <a:pt x="307" y="423"/>
                </a:cubicBezTo>
                <a:cubicBezTo>
                  <a:pt x="503" y="152"/>
                  <a:pt x="770" y="0"/>
                  <a:pt x="1048" y="0"/>
                </a:cubicBezTo>
                <a:close/>
              </a:path>
            </a:pathLst>
          </a:custGeom>
          <a:blipFill>
            <a:blip r:embed="rId6"/>
            <a:stretch>
              <a:fillRect/>
            </a:stretch>
          </a:blipFill>
          <a:ln w="12700">
            <a:miter lim="400000"/>
          </a:ln>
        </p:spPr>
        <p:txBody>
          <a:bodyPr lIns="45719" rIns="45719"/>
          <a:lstStyle/>
          <a:p>
            <a:pPr/>
          </a:p>
        </p:txBody>
      </p:sp>
      <p:sp>
        <p:nvSpPr>
          <p:cNvPr id="172" name="Freeform 12"/>
          <p:cNvSpPr/>
          <p:nvPr/>
        </p:nvSpPr>
        <p:spPr>
          <a:xfrm>
            <a:off x="11949610" y="5724154"/>
            <a:ext cx="5482594" cy="3534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26" y="0"/>
                </a:moveTo>
                <a:lnTo>
                  <a:pt x="20774" y="0"/>
                </a:lnTo>
                <a:cubicBezTo>
                  <a:pt x="21230" y="0"/>
                  <a:pt x="21600" y="574"/>
                  <a:pt x="21600" y="1281"/>
                </a:cubicBezTo>
                <a:lnTo>
                  <a:pt x="21600" y="20319"/>
                </a:lnTo>
                <a:cubicBezTo>
                  <a:pt x="21600" y="21026"/>
                  <a:pt x="21230" y="21600"/>
                  <a:pt x="20774" y="21600"/>
                </a:cubicBezTo>
                <a:lnTo>
                  <a:pt x="826" y="21600"/>
                </a:lnTo>
                <a:cubicBezTo>
                  <a:pt x="370" y="21600"/>
                  <a:pt x="0" y="21026"/>
                  <a:pt x="0" y="20319"/>
                </a:cubicBezTo>
                <a:lnTo>
                  <a:pt x="0" y="1281"/>
                </a:lnTo>
                <a:cubicBezTo>
                  <a:pt x="0" y="574"/>
                  <a:pt x="370" y="0"/>
                  <a:pt x="826" y="0"/>
                </a:cubicBezTo>
                <a:close/>
              </a:path>
            </a:pathLst>
          </a:custGeom>
          <a:blipFill>
            <a:blip r:embed="rId7"/>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